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notesMasterIdLst>
    <p:notesMasterId r:id="rId25"/>
  </p:notesMasterIdLst>
  <p:sldIdLst>
    <p:sldId id="256" r:id="rId2"/>
    <p:sldId id="264" r:id="rId3"/>
    <p:sldId id="284" r:id="rId4"/>
    <p:sldId id="285" r:id="rId5"/>
    <p:sldId id="282" r:id="rId6"/>
    <p:sldId id="283" r:id="rId7"/>
    <p:sldId id="286" r:id="rId8"/>
    <p:sldId id="287" r:id="rId9"/>
    <p:sldId id="288" r:id="rId10"/>
    <p:sldId id="292" r:id="rId11"/>
    <p:sldId id="293" r:id="rId12"/>
    <p:sldId id="289" r:id="rId13"/>
    <p:sldId id="290" r:id="rId14"/>
    <p:sldId id="291" r:id="rId15"/>
    <p:sldId id="294" r:id="rId16"/>
    <p:sldId id="295" r:id="rId17"/>
    <p:sldId id="296" r:id="rId18"/>
    <p:sldId id="297" r:id="rId19"/>
    <p:sldId id="298" r:id="rId20"/>
    <p:sldId id="299" r:id="rId21"/>
    <p:sldId id="300" r:id="rId22"/>
    <p:sldId id="280" r:id="rId23"/>
    <p:sldId id="281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05" autoAdjust="0"/>
    <p:restoredTop sz="94660"/>
  </p:normalViewPr>
  <p:slideViewPr>
    <p:cSldViewPr snapToGrid="0">
      <p:cViewPr varScale="1">
        <p:scale>
          <a:sx n="87" d="100"/>
          <a:sy n="87" d="100"/>
        </p:scale>
        <p:origin x="27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73669F-46F6-4E72-9108-E7C18C2E0212}" type="datetimeFigureOut">
              <a:rPr lang="en-US" smtClean="0"/>
              <a:t>2015-05-11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1F7374-BB64-4720-B5F3-DE9BF3DE41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1795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1F7374-BB64-4720-B5F3-DE9BF3DE416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0988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384663"/>
            <a:ext cx="9144000" cy="2125300"/>
          </a:xfrm>
        </p:spPr>
        <p:txBody>
          <a:bodyPr anchor="b"/>
          <a:lstStyle>
            <a:lvl1pPr algn="ctr">
              <a:defRPr sz="600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ECA9B102-E12D-4D3B-90DA-D64EC56F52DF}" type="datetime1">
              <a:rPr lang="en-US" smtClean="0"/>
              <a:pPr/>
              <a:t>2015-05-11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Soyatec (http://www.soyatec.com)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Jin Liu (jin.liu@soyatec.com)</a:t>
            </a:r>
          </a:p>
          <a:p>
            <a:r>
              <a:rPr lang="en-US" smtClean="0"/>
              <a:t>Skype: jin.liu.soyatec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93720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des and Snapsho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BA092-FD5C-4354-858D-572A2E2EEF9E}" type="datetime1">
              <a:rPr lang="en-US" smtClean="0"/>
              <a:pPr/>
              <a:t>2015-05-11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Soyatec (http://www.soyatec.com)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Jin Liu (jin.liu@soyatec.com)</a:t>
            </a:r>
          </a:p>
          <a:p>
            <a:r>
              <a:rPr lang="en-US" smtClean="0"/>
              <a:t>Skype: jin.liu.soyatec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712076" y="1690687"/>
            <a:ext cx="5257800" cy="188282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7050827" y="2632101"/>
            <a:ext cx="3974224" cy="2097543"/>
          </a:xfrm>
        </p:spPr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5"/>
          </p:nvPr>
        </p:nvSpPr>
        <p:spPr>
          <a:xfrm>
            <a:off x="966651" y="3930652"/>
            <a:ext cx="5917475" cy="2011680"/>
          </a:xfr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>
            <a:normAutofit/>
          </a:bodyPr>
          <a:lstStyle>
            <a:lvl1pPr marL="0" indent="0" algn="l">
              <a:buNone/>
              <a:defRPr lang="en-US" sz="1200" kern="1200" dirty="0">
                <a:blipFill>
                  <a:blip r:embed="rId2"/>
                  <a:tile tx="0" ty="0" sx="100000" sy="100000" flip="none" algn="tl"/>
                </a:blip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20341095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d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BA092-FD5C-4354-858D-572A2E2EEF9E}" type="datetime1">
              <a:rPr lang="en-US" smtClean="0"/>
              <a:pPr/>
              <a:t>2015-05-11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Soyatec (http://www.soyatec.com)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Jin Liu (jin.liu@soyatec.com)</a:t>
            </a:r>
          </a:p>
          <a:p>
            <a:r>
              <a:rPr lang="en-US" smtClean="0"/>
              <a:t>Skype: jin.liu.soyatec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712076" y="1690687"/>
            <a:ext cx="4724248" cy="44488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5"/>
          </p:nvPr>
        </p:nvSpPr>
        <p:spPr>
          <a:xfrm>
            <a:off x="5436324" y="2155371"/>
            <a:ext cx="5917475" cy="3984172"/>
          </a:xfr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>
            <a:normAutofit/>
          </a:bodyPr>
          <a:lstStyle>
            <a:lvl1pPr marL="0" indent="0" algn="l">
              <a:buNone/>
              <a:defRPr lang="en-US" sz="1200" kern="120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79782933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672EEE66-BEC1-4432-84A4-93973CBEDB02}" type="datetime1">
              <a:rPr lang="en-US" smtClean="0"/>
              <a:pPr/>
              <a:t>2015-05-11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Soyatec (http://www.soyatec.com)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Jin Liu (jin.liu@soyatec.com)</a:t>
            </a:r>
          </a:p>
          <a:p>
            <a:r>
              <a:rPr lang="en-US" smtClean="0"/>
              <a:t>Skype: jin.liu.soyatec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240275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345473"/>
            <a:ext cx="7734300" cy="4831489"/>
          </a:xfrm>
        </p:spPr>
        <p:txBody>
          <a:bodyPr vert="eaVert"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37795413-45B1-465E-A48E-660E28F98362}" type="datetime1">
              <a:rPr lang="en-US" smtClean="0"/>
              <a:pPr/>
              <a:t>2015-05-11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Soyatec (http://www.soyatec.com)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Jin Liu (jin.liu@soyatec.com)</a:t>
            </a:r>
          </a:p>
          <a:p>
            <a:r>
              <a:rPr lang="en-US" smtClean="0"/>
              <a:t>Skype: jin.liu.soyatec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85044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4410" y="365125"/>
            <a:ext cx="5449389" cy="1325563"/>
          </a:xfrm>
        </p:spPr>
        <p:txBody>
          <a:bodyPr/>
          <a:lstStyle>
            <a:lvl1pPr algn="r">
              <a:defRPr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28600" indent="-228600">
              <a:buFont typeface="Wingdings" panose="05000000000000000000" pitchFamily="2" charset="2"/>
              <a:buChar char="§"/>
              <a:defRPr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685800" indent="-228600">
              <a:buFont typeface="Wingdings" panose="05000000000000000000" pitchFamily="2" charset="2"/>
              <a:buChar char="v"/>
              <a:defRPr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buFont typeface="Wingdings" panose="05000000000000000000" pitchFamily="2" charset="2"/>
              <a:buChar char="q"/>
              <a:defRPr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buFont typeface="Wingdings" panose="05000000000000000000" pitchFamily="2" charset="2"/>
              <a:buChar char="ü"/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D22B2-64AC-4E12-89B0-DBE6B7BEC645}" type="datetime1">
              <a:rPr lang="en-US" smtClean="0"/>
              <a:t>2015-05-11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Soyatec (http://www.soyatec.com)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Jin Liu (jin.liu@soyatec.com)</a:t>
            </a:r>
          </a:p>
          <a:p>
            <a:r>
              <a:rPr lang="en-US" smtClean="0"/>
              <a:t>Skype: jin.liu.soyatec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01481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08D4E-74C4-48F4-B2E8-B84618653BBF}" type="datetime1">
              <a:rPr lang="en-US" smtClean="0"/>
              <a:t>2015-05-11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Soyatec (http://www.soyatec.com)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Jin Liu (jin.liu@soyatec.com)</a:t>
            </a:r>
          </a:p>
          <a:p>
            <a:r>
              <a:rPr lang="en-US" smtClean="0"/>
              <a:t>Skype: jin.liu.soyatec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84914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 marL="228600" indent="-228600">
              <a:buFont typeface="Wingdings" panose="05000000000000000000" pitchFamily="2" charset="2"/>
              <a:buChar char="§"/>
              <a:defRPr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685800" indent="-228600">
              <a:buFont typeface="Wingdings" panose="05000000000000000000" pitchFamily="2" charset="2"/>
              <a:buChar char="v"/>
              <a:defRPr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buFont typeface="Wingdings" panose="05000000000000000000" pitchFamily="2" charset="2"/>
              <a:buChar char="q"/>
              <a:defRPr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buFont typeface="Wingdings" panose="05000000000000000000" pitchFamily="2" charset="2"/>
              <a:buChar char="ü"/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 marL="228600" indent="-228600">
              <a:buFont typeface="Wingdings" panose="05000000000000000000" pitchFamily="2" charset="2"/>
              <a:buChar char="§"/>
              <a:defRPr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685800" indent="-228600">
              <a:buFont typeface="Wingdings" panose="05000000000000000000" pitchFamily="2" charset="2"/>
              <a:buChar char="v"/>
              <a:defRPr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257300" indent="-342900">
              <a:buFont typeface="Wingdings" panose="05000000000000000000" pitchFamily="2" charset="2"/>
              <a:buChar char="q"/>
              <a:defRPr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buFont typeface="Wingdings" panose="05000000000000000000" pitchFamily="2" charset="2"/>
              <a:buChar char="ü"/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EA54D08-6B00-4C78-9A76-9528D5737B07}" type="datetime1">
              <a:rPr lang="en-US" smtClean="0"/>
              <a:pPr/>
              <a:t>2015-05-11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Soyatec (http://www.soyatec.com)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Jin Liu (jin.liu@soyatec.com)</a:t>
            </a:r>
          </a:p>
          <a:p>
            <a:r>
              <a:rPr lang="en-US" smtClean="0"/>
              <a:t>Skype: jin.liu.soyatec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24760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97574" y="365125"/>
            <a:ext cx="5357813" cy="1325563"/>
          </a:xfrm>
        </p:spPr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9D2A407-D3FC-4B0C-ACCA-FBB532B80D26}" type="datetime1">
              <a:rPr lang="en-US" smtClean="0"/>
              <a:pPr/>
              <a:t>2015-05-11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Soyatec (http://www.soyatec.com)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Jin Liu (jin.liu@soyatec.com)</a:t>
            </a:r>
          </a:p>
          <a:p>
            <a:r>
              <a:rPr lang="en-US" smtClean="0"/>
              <a:t>Skype: jin.liu.soyatec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47468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A596C449-7AE8-4315-9BDE-2E500C54696E}" type="datetime1">
              <a:rPr lang="en-US" smtClean="0"/>
              <a:pPr/>
              <a:t>2015-05-11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Soyatec (http://www.soyatec.com)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Jin Liu (jin.liu@soyatec.com)</a:t>
            </a:r>
          </a:p>
          <a:p>
            <a:r>
              <a:rPr lang="en-US" smtClean="0"/>
              <a:t>Skype: jin.liu.soyatec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8162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01A85-3EBB-4814-B9B0-E57A3C9471F4}" type="datetime1">
              <a:rPr lang="en-US" smtClean="0"/>
              <a:t>2015-05-11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Soyatec (http://www.soyatec.com)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Jin Liu (jin.liu@soyatec.com)</a:t>
            </a:r>
          </a:p>
          <a:p>
            <a:r>
              <a:rPr lang="en-US" smtClean="0"/>
              <a:t>Skype: jin.liu.soyatec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78923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496965"/>
            <a:ext cx="3932237" cy="764177"/>
          </a:xfrm>
        </p:spPr>
        <p:txBody>
          <a:bodyPr anchor="b"/>
          <a:lstStyle>
            <a:lvl1pPr>
              <a:defRPr sz="32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1496964"/>
            <a:ext cx="6172200" cy="4655641"/>
          </a:xfrm>
        </p:spPr>
        <p:txBody>
          <a:bodyPr/>
          <a:lstStyle>
            <a:lvl1pPr>
              <a:defRPr sz="32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 sz="28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261142"/>
            <a:ext cx="3932237" cy="3891463"/>
          </a:xfrm>
        </p:spPr>
        <p:txBody>
          <a:bodyPr/>
          <a:lstStyle>
            <a:lvl1pPr marL="0" indent="0">
              <a:buNone/>
              <a:defRPr sz="16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626F3F78-999B-47C2-920E-17F20D18B824}" type="datetime1">
              <a:rPr lang="en-US" smtClean="0"/>
              <a:pPr/>
              <a:t>2015-05-11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Soyatec (http://www.soyatec.com)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Jin Liu (jin.liu@soyatec.com)</a:t>
            </a:r>
          </a:p>
          <a:p>
            <a:r>
              <a:rPr lang="en-US" smtClean="0"/>
              <a:t>Skype: jin.liu.soyatec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42480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410788"/>
            <a:ext cx="3932237" cy="940526"/>
          </a:xfrm>
        </p:spPr>
        <p:txBody>
          <a:bodyPr anchor="b"/>
          <a:lstStyle>
            <a:lvl1pPr>
              <a:defRPr sz="32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1410789"/>
            <a:ext cx="6172200" cy="4781005"/>
          </a:xfrm>
        </p:spPr>
        <p:txBody>
          <a:bodyPr/>
          <a:lstStyle>
            <a:lvl1pPr marL="0" indent="0">
              <a:buNone/>
              <a:defRPr sz="32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351314"/>
            <a:ext cx="3932237" cy="3840480"/>
          </a:xfrm>
        </p:spPr>
        <p:txBody>
          <a:bodyPr/>
          <a:lstStyle>
            <a:lvl1pPr marL="0" indent="0">
              <a:buNone/>
              <a:defRPr sz="16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3786027E-DFA0-4F70-81BA-B0675C9FA925}" type="datetime1">
              <a:rPr lang="en-US" smtClean="0"/>
              <a:pPr/>
              <a:t>2015-05-11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Soyatec (http://www.soyatec.com)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Jin Liu (jin.liu@soyatec.com)</a:t>
            </a:r>
          </a:p>
          <a:p>
            <a:r>
              <a:rPr lang="en-US" smtClean="0"/>
              <a:t>Skype: jin.liu.soyatec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20987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5">
            <a:lum/>
          </a:blip>
          <a:srcRect/>
          <a:stretch>
            <a:fillRect l="-1000" t="-10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65222" y="365125"/>
            <a:ext cx="548857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BF8BA092-FD5C-4354-858D-572A2E2EEF9E}" type="datetime1">
              <a:rPr lang="en-US" smtClean="0"/>
              <a:pPr/>
              <a:t>2015-05-11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Soyatec (http://www.soyatec.com)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Jin Liu (jin.liu@soyatec.com)</a:t>
            </a:r>
          </a:p>
          <a:p>
            <a:r>
              <a:rPr lang="en-US" smtClean="0"/>
              <a:t>Skype: jin.liu.soyatec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34488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  <p:sldLayoutId id="2147483676" r:id="rId13"/>
  </p:sldLayoutIdLst>
  <p:timing>
    <p:tnLst>
      <p:par>
        <p:cTn id="1" dur="indefinite" restart="never" nodeType="tmRoot"/>
      </p:par>
    </p:tnLst>
  </p:timing>
  <p:hf hdr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" panose="05000000000000000000" pitchFamily="2" charset="2"/>
        <a:buChar char="§"/>
        <a:defRPr sz="2800" kern="1200">
          <a:solidFill>
            <a:schemeClr val="accent5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v"/>
        <a:defRPr sz="2400" kern="1200">
          <a:solidFill>
            <a:schemeClr val="accent6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q"/>
        <a:defRPr sz="2000" kern="1200">
          <a:solidFill>
            <a:schemeClr val="accent4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0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0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Eclipse Plug-in Development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SWT/JFace Development Part 5</a:t>
            </a:r>
            <a:endParaRPr lang="en-US" dirty="0" smtClean="0"/>
          </a:p>
          <a:p>
            <a:r>
              <a:rPr lang="en-US" dirty="0" smtClean="0"/>
              <a:t>Dialogs, Wizards and Actions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E6155-43F6-45CC-86B4-448769460138}" type="datetime1">
              <a:rPr lang="en-US" smtClean="0"/>
              <a:t>2015-05-11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Soyatec (http://www.soyatec.com)</a:t>
            </a:r>
            <a:endParaRPr lang="en-US" dirty="0" smtClean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Jin Liu (jin.liu@soyatec.com)</a:t>
            </a:r>
          </a:p>
          <a:p>
            <a:r>
              <a:rPr lang="en-US" smtClean="0"/>
              <a:t>Skype: jin.liu.soyatec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2661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JFace </a:t>
            </a:r>
            <a:r>
              <a:rPr lang="en-US" smtClean="0"/>
              <a:t>Dialogs</a:t>
            </a:r>
            <a:endParaRPr lang="en-US" dirty="0"/>
          </a:p>
        </p:txBody>
      </p:sp>
      <p:pic>
        <p:nvPicPr>
          <p:cNvPr id="11" name="Content Placeholder 10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2190" y="1967960"/>
            <a:ext cx="8047619" cy="4066667"/>
          </a:xfrm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BA092-FD5C-4354-858D-572A2E2EEF9E}" type="datetime1">
              <a:rPr lang="en-US" smtClean="0"/>
              <a:pPr/>
              <a:t>2015-05-11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Soyatec (http://www.soyatec.com)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Jin Liu (jin.liu@soyatec.com)</a:t>
            </a:r>
          </a:p>
          <a:p>
            <a:r>
              <a:rPr lang="en-US" smtClean="0"/>
              <a:t>Skype: jin.liu.soyatec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3326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JFace Dialogs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D22B2-64AC-4E12-89B0-DBE6B7BEC645}" type="datetime1">
              <a:rPr lang="en-US" smtClean="0"/>
              <a:t>2015-05-11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Soyatec (http://www.soyatec.com)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Jin Liu (jin.liu@soyatec.com)</a:t>
            </a:r>
          </a:p>
          <a:p>
            <a:r>
              <a:rPr lang="en-US" smtClean="0"/>
              <a:t>Skype: jin.liu.soyatec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err="1" smtClean="0"/>
              <a:t>InputDialog</a:t>
            </a:r>
            <a:endParaRPr lang="en-US" dirty="0"/>
          </a:p>
        </p:txBody>
      </p:sp>
      <p:pic>
        <p:nvPicPr>
          <p:cNvPr id="10" name="Picture Placeholder 9"/>
          <p:cNvPicPr>
            <a:picLocks noGrp="1" noChangeAspect="1"/>
          </p:cNvPicPr>
          <p:nvPr>
            <p:ph type="pic"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9780" y="2370844"/>
            <a:ext cx="4647619" cy="1876190"/>
          </a:xfrm>
        </p:spPr>
      </p:pic>
      <p:sp>
        <p:nvSpPr>
          <p:cNvPr id="9" name="Text Placeholder 8"/>
          <p:cNvSpPr>
            <a:spLocks noGrp="1"/>
          </p:cNvSpPr>
          <p:nvPr>
            <p:ph type="body" sz="quarter" idx="15"/>
          </p:nvPr>
        </p:nvSpPr>
        <p:spPr>
          <a:xfrm>
            <a:off x="966651" y="2926080"/>
            <a:ext cx="5917475" cy="3016252"/>
          </a:xfrm>
        </p:spPr>
        <p:txBody>
          <a:bodyPr/>
          <a:lstStyle/>
          <a:p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InputDialog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inputDialog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b="1" dirty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InputDialog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b="1" dirty="0">
                <a:solidFill>
                  <a:srgbClr val="6A3E3E"/>
                </a:solidFill>
                <a:latin typeface="Consolas" panose="020B0609020204030204" pitchFamily="49" charset="0"/>
              </a:rPr>
              <a:t>shell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,</a:t>
            </a:r>
          </a:p>
          <a:p>
            <a:r>
              <a:rPr lang="en-US" dirty="0">
                <a:solidFill>
                  <a:srgbClr val="2A00FF"/>
                </a:solidFill>
                <a:latin typeface="Consolas" panose="020B0609020204030204" pitchFamily="49" charset="0"/>
              </a:rPr>
              <a:t>"Input Dialog Tutorial"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dirty="0">
                <a:solidFill>
                  <a:srgbClr val="2A00FF"/>
                </a:solidFill>
                <a:latin typeface="Consolas" panose="020B0609020204030204" pitchFamily="49" charset="0"/>
              </a:rPr>
              <a:t>"Input value"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dirty="0">
                <a:solidFill>
                  <a:srgbClr val="2A00FF"/>
                </a:solidFill>
                <a:latin typeface="Consolas" panose="020B0609020204030204" pitchFamily="49" charset="0"/>
              </a:rPr>
              <a:t>"Hello World"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b="1" dirty="0">
                <a:solidFill>
                  <a:srgbClr val="7F0055"/>
                </a:solidFill>
                <a:latin typeface="Consolas" panose="020B0609020204030204" pitchFamily="49" charset="0"/>
              </a:rPr>
              <a:t>null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inputDialog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.open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2853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JFace Dialogs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BA092-FD5C-4354-858D-572A2E2EEF9E}" type="datetime1">
              <a:rPr lang="en-US" smtClean="0"/>
              <a:pPr/>
              <a:t>2015-05-11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Soyatec (http://www.soyatec.com)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Jin Liu (jin.liu@soyatec.com)</a:t>
            </a:r>
          </a:p>
          <a:p>
            <a:r>
              <a:rPr lang="en-US" smtClean="0"/>
              <a:t>Skype: jin.liu.soyatec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712075" y="1690687"/>
            <a:ext cx="11367493" cy="2239965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Message Dialog</a:t>
            </a:r>
          </a:p>
          <a:p>
            <a:pPr lvl="1"/>
            <a:r>
              <a:rPr lang="en-US" dirty="0"/>
              <a:t> </a:t>
            </a:r>
            <a:r>
              <a:rPr lang="en-US" dirty="0" err="1"/>
              <a:t>MessageDialog.openConfirm</a:t>
            </a:r>
            <a:r>
              <a:rPr lang="en-US" dirty="0"/>
              <a:t>(shell, "Confirm", "Please confirm</a:t>
            </a:r>
            <a:r>
              <a:rPr lang="en-US" dirty="0" smtClean="0"/>
              <a:t>");</a:t>
            </a:r>
          </a:p>
          <a:p>
            <a:pPr lvl="1"/>
            <a:r>
              <a:rPr lang="en-US" dirty="0"/>
              <a:t> </a:t>
            </a:r>
            <a:r>
              <a:rPr lang="en-US" dirty="0" err="1"/>
              <a:t>MessageDialog.openError</a:t>
            </a:r>
            <a:r>
              <a:rPr lang="en-US" dirty="0"/>
              <a:t>(shell, "Error", "Error </a:t>
            </a:r>
            <a:r>
              <a:rPr lang="en-US" dirty="0" err="1"/>
              <a:t>occured</a:t>
            </a:r>
            <a:r>
              <a:rPr lang="en-US" dirty="0" smtClean="0"/>
              <a:t>");</a:t>
            </a:r>
          </a:p>
          <a:p>
            <a:pPr lvl="1"/>
            <a:r>
              <a:rPr lang="en-US" dirty="0"/>
              <a:t> </a:t>
            </a:r>
            <a:r>
              <a:rPr lang="en-US" dirty="0" err="1"/>
              <a:t>MessageDialog.openInformation</a:t>
            </a:r>
            <a:r>
              <a:rPr lang="en-US" dirty="0"/>
              <a:t>(shell, "Info", "Info for you</a:t>
            </a:r>
            <a:r>
              <a:rPr lang="en-US" dirty="0" smtClean="0"/>
              <a:t>");</a:t>
            </a:r>
          </a:p>
          <a:p>
            <a:pPr lvl="1"/>
            <a:r>
              <a:rPr lang="en-US" dirty="0"/>
              <a:t> </a:t>
            </a:r>
            <a:r>
              <a:rPr lang="en-US" dirty="0" err="1"/>
              <a:t>MessageDialog.openQuestion</a:t>
            </a:r>
            <a:r>
              <a:rPr lang="en-US" dirty="0"/>
              <a:t>(shell, "Question", "Really, really</a:t>
            </a:r>
            <a:r>
              <a:rPr lang="en-US" dirty="0" smtClean="0"/>
              <a:t>?");</a:t>
            </a:r>
          </a:p>
          <a:p>
            <a:pPr lvl="1"/>
            <a:r>
              <a:rPr lang="en-US" dirty="0"/>
              <a:t> </a:t>
            </a:r>
            <a:r>
              <a:rPr lang="en-US" dirty="0" err="1"/>
              <a:t>MessageDialog.openWarning</a:t>
            </a:r>
            <a:r>
              <a:rPr lang="en-US" dirty="0"/>
              <a:t>(shell, "Warning", "I am warning you!");</a:t>
            </a:r>
          </a:p>
        </p:txBody>
      </p:sp>
      <p:pic>
        <p:nvPicPr>
          <p:cNvPr id="9" name="Picture Placeholder 8"/>
          <p:cNvPicPr>
            <a:picLocks noGrp="1" noChangeAspect="1"/>
          </p:cNvPicPr>
          <p:nvPr>
            <p:ph type="pic"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2901" y="4116386"/>
            <a:ext cx="5066667" cy="1447619"/>
          </a:xfrm>
        </p:spPr>
      </p:pic>
      <p:sp>
        <p:nvSpPr>
          <p:cNvPr id="8" name="Text Placeholder 7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MessageDialog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6A3E3E"/>
                </a:solidFill>
                <a:latin typeface="Consolas" panose="020B0609020204030204" pitchFamily="49" charset="0"/>
              </a:rPr>
              <a:t>dialog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b="1" dirty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MessageDialog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b="1" dirty="0">
                <a:solidFill>
                  <a:srgbClr val="6A3E3E"/>
                </a:solidFill>
                <a:latin typeface="Consolas" panose="020B0609020204030204" pitchFamily="49" charset="0"/>
              </a:rPr>
              <a:t>shell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b="1" dirty="0">
                <a:solidFill>
                  <a:srgbClr val="2A00FF"/>
                </a:solidFill>
                <a:latin typeface="Consolas" panose="020B0609020204030204" pitchFamily="49" charset="0"/>
              </a:rPr>
              <a:t>"My Title"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b="1" dirty="0">
                <a:solidFill>
                  <a:srgbClr val="7F0055"/>
                </a:solidFill>
                <a:latin typeface="Consolas" panose="020B0609020204030204" pitchFamily="49" charset="0"/>
              </a:rPr>
              <a:t>null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,</a:t>
            </a:r>
          </a:p>
          <a:p>
            <a:r>
              <a:rPr lang="en-US" dirty="0">
                <a:solidFill>
                  <a:srgbClr val="2A00FF"/>
                </a:solidFill>
                <a:latin typeface="Consolas" panose="020B0609020204030204" pitchFamily="49" charset="0"/>
              </a:rPr>
              <a:t>"My message"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MessageDialog.</a:t>
            </a:r>
            <a:r>
              <a:rPr lang="en-US" b="1" i="1" dirty="0" err="1">
                <a:solidFill>
                  <a:srgbClr val="0000C0"/>
                </a:solidFill>
                <a:latin typeface="Consolas" panose="020B0609020204030204" pitchFamily="49" charset="0"/>
              </a:rPr>
              <a:t>ERROR</a:t>
            </a:r>
            <a:r>
              <a:rPr lang="en-US" b="1" i="1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b="1" i="1" dirty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en-US" b="1" i="1" dirty="0">
                <a:solidFill>
                  <a:srgbClr val="000000"/>
                </a:solidFill>
                <a:latin typeface="Consolas" panose="020B0609020204030204" pitchFamily="49" charset="0"/>
              </a:rPr>
              <a:t> String[] { </a:t>
            </a:r>
            <a:r>
              <a:rPr lang="en-US" b="1" i="1" dirty="0">
                <a:solidFill>
                  <a:srgbClr val="2A00FF"/>
                </a:solidFill>
                <a:latin typeface="Consolas" panose="020B0609020204030204" pitchFamily="49" charset="0"/>
              </a:rPr>
              <a:t>"First"</a:t>
            </a:r>
            <a:r>
              <a:rPr lang="en-US" b="1" i="1" dirty="0">
                <a:solidFill>
                  <a:srgbClr val="000000"/>
                </a:solidFill>
                <a:latin typeface="Consolas" panose="020B0609020204030204" pitchFamily="49" charset="0"/>
              </a:rPr>
              <a:t>,</a:t>
            </a:r>
          </a:p>
          <a:p>
            <a:r>
              <a:rPr lang="en-US" dirty="0">
                <a:solidFill>
                  <a:srgbClr val="2A00FF"/>
                </a:solidFill>
                <a:latin typeface="Consolas" panose="020B0609020204030204" pitchFamily="49" charset="0"/>
              </a:rPr>
              <a:t>"Second"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dirty="0">
                <a:solidFill>
                  <a:srgbClr val="2A00FF"/>
                </a:solidFill>
                <a:latin typeface="Consolas" panose="020B0609020204030204" pitchFamily="49" charset="0"/>
              </a:rPr>
              <a:t>"Third"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}, 0);</a:t>
            </a:r>
          </a:p>
          <a:p>
            <a:r>
              <a:rPr lang="en-US" b="1" dirty="0" err="1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6A3E3E"/>
                </a:solidFill>
                <a:latin typeface="Consolas" panose="020B0609020204030204" pitchFamily="49" charset="0"/>
              </a:rPr>
              <a:t>result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b="1" dirty="0" err="1">
                <a:solidFill>
                  <a:srgbClr val="6A3E3E"/>
                </a:solidFill>
                <a:latin typeface="Consolas" panose="020B0609020204030204" pitchFamily="49" charset="0"/>
              </a:rPr>
              <a:t>dialog</a:t>
            </a:r>
            <a:r>
              <a:rPr lang="en-US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.open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</a:p>
          <a:p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System.</a:t>
            </a:r>
            <a:r>
              <a:rPr lang="en-US" b="1" i="1" dirty="0" err="1">
                <a:solidFill>
                  <a:srgbClr val="0000C0"/>
                </a:solidFill>
                <a:latin typeface="Consolas" panose="020B0609020204030204" pitchFamily="49" charset="0"/>
              </a:rPr>
              <a:t>out</a:t>
            </a:r>
            <a:r>
              <a:rPr lang="en-US" b="1" i="1" dirty="0" err="1">
                <a:solidFill>
                  <a:srgbClr val="000000"/>
                </a:solidFill>
                <a:latin typeface="Consolas" panose="020B0609020204030204" pitchFamily="49" charset="0"/>
              </a:rPr>
              <a:t>.println</a:t>
            </a:r>
            <a:r>
              <a:rPr lang="en-US" b="1" i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b="1" i="1" dirty="0">
                <a:solidFill>
                  <a:srgbClr val="6A3E3E"/>
                </a:solidFill>
                <a:latin typeface="Consolas" panose="020B0609020204030204" pitchFamily="49" charset="0"/>
              </a:rPr>
              <a:t>result</a:t>
            </a:r>
            <a:r>
              <a:rPr lang="en-US" b="1" i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13064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JFace Dialogs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ErrorDialog</a:t>
            </a:r>
            <a:endParaRPr lang="en-US" dirty="0" smtClean="0"/>
          </a:p>
          <a:p>
            <a:pPr lvl="1"/>
            <a:r>
              <a:rPr lang="en-US" dirty="0" smtClean="0"/>
              <a:t> </a:t>
            </a:r>
            <a:r>
              <a:rPr lang="en-US" dirty="0" err="1" smtClean="0"/>
              <a:t>ErrorDialog.openError</a:t>
            </a:r>
            <a:r>
              <a:rPr lang="en-US" dirty="0" smtClean="0"/>
              <a:t>(shell, “title”, “message”, </a:t>
            </a:r>
            <a:r>
              <a:rPr lang="en-US" dirty="0" err="1" smtClean="0"/>
              <a:t>IStatus</a:t>
            </a:r>
            <a:r>
              <a:rPr lang="en-US" dirty="0" smtClean="0"/>
              <a:t> );</a:t>
            </a:r>
          </a:p>
          <a:p>
            <a:pPr lvl="1"/>
            <a:r>
              <a:rPr lang="en-US" dirty="0"/>
              <a:t> </a:t>
            </a:r>
            <a:r>
              <a:rPr lang="en-US" dirty="0" err="1"/>
              <a:t>ErrorDialog.openError</a:t>
            </a:r>
            <a:r>
              <a:rPr lang="en-US" dirty="0"/>
              <a:t>(shell, “title”, “message”, </a:t>
            </a:r>
            <a:r>
              <a:rPr lang="en-US" dirty="0" err="1" smtClean="0"/>
              <a:t>IStatus</a:t>
            </a:r>
            <a:r>
              <a:rPr lang="en-US" dirty="0" smtClean="0"/>
              <a:t>,  </a:t>
            </a:r>
            <a:r>
              <a:rPr lang="en-US" dirty="0" err="1" smtClean="0"/>
              <a:t>displayMask</a:t>
            </a:r>
            <a:r>
              <a:rPr lang="en-US" dirty="0" smtClean="0"/>
              <a:t>);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BA092-FD5C-4354-858D-572A2E2EEF9E}" type="datetime1">
              <a:rPr lang="en-US" smtClean="0"/>
              <a:pPr/>
              <a:t>2015-05-11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Soyatec (http://www.soyatec.com)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Jin Liu (jin.liu@soyatec.com)</a:t>
            </a:r>
          </a:p>
          <a:p>
            <a:r>
              <a:rPr lang="en-US" smtClean="0"/>
              <a:t>Skype: jin.liu.soyatec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27884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JFace Dialogs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Extending Dialog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D22B2-64AC-4E12-89B0-DBE6B7BEC645}" type="datetime1">
              <a:rPr lang="en-US" smtClean="0"/>
              <a:t>2015-05-11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Soyatec (http://www.soyatec.com)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Jin Liu (jin.liu@soyatec.com)</a:t>
            </a:r>
          </a:p>
          <a:p>
            <a:r>
              <a:rPr lang="en-US" smtClean="0"/>
              <a:t>Skype: jin.liu.soyatec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990598" y="3131295"/>
            <a:ext cx="7043057" cy="923330"/>
          </a:xfrm>
          <a:prstGeom prst="rect">
            <a:avLst/>
          </a:prstGeom>
          <a:solidFill>
            <a:srgbClr val="F5F5F5"/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7F0055"/>
                </a:solidFill>
                <a:latin typeface="Consolas" panose="020B0609020204030204" pitchFamily="49" charset="0"/>
              </a:rPr>
              <a:t>protected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Control </a:t>
            </a:r>
            <a:r>
              <a:rPr lang="en-US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createDialogArea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(Composite </a:t>
            </a:r>
            <a:r>
              <a:rPr lang="en-US" b="1" dirty="0">
                <a:solidFill>
                  <a:srgbClr val="6A3E3E"/>
                </a:solidFill>
                <a:latin typeface="Consolas" panose="020B0609020204030204" pitchFamily="49" charset="0"/>
              </a:rPr>
              <a:t>parent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r>
              <a:rPr lang="en-US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 return</a:t>
            </a:r>
            <a:r>
              <a:rPr lang="en-US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 err="1">
                <a:solidFill>
                  <a:srgbClr val="7F0055"/>
                </a:solidFill>
                <a:latin typeface="Consolas" panose="020B0609020204030204" pitchFamily="49" charset="0"/>
              </a:rPr>
              <a:t>super</a:t>
            </a:r>
            <a:r>
              <a:rPr lang="en-US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.createDialogArea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b="1" dirty="0">
                <a:solidFill>
                  <a:srgbClr val="6A3E3E"/>
                </a:solidFill>
                <a:latin typeface="Consolas" panose="020B0609020204030204" pitchFamily="49" charset="0"/>
              </a:rPr>
              <a:t>parent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90598" y="4195366"/>
            <a:ext cx="7043056" cy="923330"/>
          </a:xfrm>
          <a:prstGeom prst="rect">
            <a:avLst/>
          </a:prstGeom>
          <a:solidFill>
            <a:srgbClr val="F5F5F5"/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7F0055"/>
                </a:solidFill>
                <a:latin typeface="Consolas" panose="020B0609020204030204" pitchFamily="49" charset="0"/>
              </a:rPr>
              <a:t>protected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7F0055"/>
                </a:solidFill>
                <a:latin typeface="Consolas" panose="020B0609020204030204" pitchFamily="49" charset="0"/>
              </a:rPr>
              <a:t>void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configureShell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(Shell </a:t>
            </a:r>
            <a:r>
              <a:rPr lang="en-US" b="1" dirty="0" err="1">
                <a:solidFill>
                  <a:srgbClr val="6A3E3E"/>
                </a:solidFill>
                <a:latin typeface="Consolas" panose="020B0609020204030204" pitchFamily="49" charset="0"/>
              </a:rPr>
              <a:t>newShell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r>
              <a:rPr lang="en-US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 </a:t>
            </a:r>
            <a:r>
              <a:rPr lang="en-US" b="1" dirty="0" err="1" smtClean="0">
                <a:solidFill>
                  <a:srgbClr val="7F0055"/>
                </a:solidFill>
                <a:latin typeface="Consolas" panose="020B0609020204030204" pitchFamily="49" charset="0"/>
              </a:rPr>
              <a:t>super</a:t>
            </a:r>
            <a:r>
              <a:rPr lang="en-US" b="1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.configureShell</a:t>
            </a:r>
            <a:r>
              <a:rPr lang="en-US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b="1" dirty="0" err="1" smtClean="0">
                <a:solidFill>
                  <a:srgbClr val="6A3E3E"/>
                </a:solidFill>
                <a:latin typeface="Consolas" panose="020B0609020204030204" pitchFamily="49" charset="0"/>
              </a:rPr>
              <a:t>newShell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13" name="Rectangle 12"/>
          <p:cNvSpPr/>
          <p:nvPr/>
        </p:nvSpPr>
        <p:spPr>
          <a:xfrm>
            <a:off x="990598" y="5253633"/>
            <a:ext cx="7043057" cy="92333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7F0055"/>
                </a:solidFill>
                <a:latin typeface="Consolas" panose="020B0609020204030204" pitchFamily="49" charset="0"/>
              </a:rPr>
              <a:t>protected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Point </a:t>
            </a:r>
            <a:r>
              <a:rPr lang="en-US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getInitialSize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() {</a:t>
            </a:r>
          </a:p>
          <a:p>
            <a:r>
              <a:rPr lang="en-US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 return</a:t>
            </a:r>
            <a:r>
              <a:rPr lang="en-US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 err="1">
                <a:solidFill>
                  <a:srgbClr val="7F0055"/>
                </a:solidFill>
                <a:latin typeface="Consolas" panose="020B0609020204030204" pitchFamily="49" charset="0"/>
              </a:rPr>
              <a:t>super</a:t>
            </a:r>
            <a:r>
              <a:rPr lang="en-US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.getInitialSize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14" name="Rectangle 13"/>
          <p:cNvSpPr/>
          <p:nvPr/>
        </p:nvSpPr>
        <p:spPr>
          <a:xfrm>
            <a:off x="990598" y="2487604"/>
            <a:ext cx="7043056" cy="369332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7F0055"/>
                </a:solidFill>
                <a:highlight>
                  <a:srgbClr val="E8F2FE"/>
                </a:highlight>
                <a:latin typeface="Consolas" panose="020B0609020204030204" pitchFamily="49" charset="0"/>
              </a:rPr>
              <a:t>public</a:t>
            </a:r>
            <a:r>
              <a:rPr lang="en-US" b="1" dirty="0">
                <a:solidFill>
                  <a:srgbClr val="000000"/>
                </a:solidFill>
                <a:highlight>
                  <a:srgbClr val="E8F2FE"/>
                </a:highlight>
                <a:latin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7F0055"/>
                </a:solidFill>
                <a:highlight>
                  <a:srgbClr val="E8F2FE"/>
                </a:highlight>
                <a:latin typeface="Consolas" panose="020B0609020204030204" pitchFamily="49" charset="0"/>
              </a:rPr>
              <a:t>class</a:t>
            </a:r>
            <a:r>
              <a:rPr lang="en-US" b="1" dirty="0">
                <a:solidFill>
                  <a:srgbClr val="000000"/>
                </a:solidFill>
                <a:highlight>
                  <a:srgbClr val="E8F2FE"/>
                </a:highlight>
                <a:latin typeface="Consolas" panose="020B0609020204030204" pitchFamily="49" charset="0"/>
              </a:rPr>
              <a:t> Dialog1 </a:t>
            </a:r>
            <a:r>
              <a:rPr lang="en-US" b="1" dirty="0">
                <a:solidFill>
                  <a:srgbClr val="7F0055"/>
                </a:solidFill>
                <a:highlight>
                  <a:srgbClr val="E8F2FE"/>
                </a:highlight>
                <a:latin typeface="Consolas" panose="020B0609020204030204" pitchFamily="49" charset="0"/>
              </a:rPr>
              <a:t>extends</a:t>
            </a:r>
            <a:r>
              <a:rPr lang="en-US" b="1" dirty="0">
                <a:solidFill>
                  <a:srgbClr val="000000"/>
                </a:solidFill>
                <a:highlight>
                  <a:srgbClr val="E8F2FE"/>
                </a:highlight>
                <a:latin typeface="Consolas" panose="020B0609020204030204" pitchFamily="49" charset="0"/>
              </a:rPr>
              <a:t> Dialog </a:t>
            </a:r>
            <a:r>
              <a:rPr lang="en-US" b="1" dirty="0" smtClean="0">
                <a:solidFill>
                  <a:srgbClr val="000000"/>
                </a:solidFill>
                <a:highlight>
                  <a:srgbClr val="E8F2FE"/>
                </a:highlight>
                <a:latin typeface="Consolas" panose="020B0609020204030204" pitchFamily="49" charset="0"/>
              </a:rPr>
              <a:t>{…}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45485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JFace Dialogs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D22B2-64AC-4E12-89B0-DBE6B7BEC645}" type="datetime1">
              <a:rPr lang="en-US" smtClean="0"/>
              <a:t>2015-05-11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Soyatec (http://www.soyatec.com)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Jin Liu (jin.liu@soyatec.com)</a:t>
            </a:r>
          </a:p>
          <a:p>
            <a:r>
              <a:rPr lang="en-US" smtClean="0"/>
              <a:t>Skype: jin.liu.soyatec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err="1" smtClean="0"/>
              <a:t>TitleAreaDialog</a:t>
            </a:r>
            <a:endParaRPr lang="en-US" dirty="0"/>
          </a:p>
        </p:txBody>
      </p:sp>
      <p:pic>
        <p:nvPicPr>
          <p:cNvPr id="10" name="Picture Placeholder 9"/>
          <p:cNvPicPr>
            <a:picLocks noGrp="1" noChangeAspect="1"/>
          </p:cNvPicPr>
          <p:nvPr>
            <p:ph type="pic"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0827" y="2590391"/>
            <a:ext cx="5095238" cy="2771429"/>
          </a:xfrm>
        </p:spPr>
      </p:pic>
      <p:sp>
        <p:nvSpPr>
          <p:cNvPr id="9" name="Text Placeholder 8"/>
          <p:cNvSpPr>
            <a:spLocks noGrp="1"/>
          </p:cNvSpPr>
          <p:nvPr>
            <p:ph type="body" sz="quarter" idx="15"/>
          </p:nvPr>
        </p:nvSpPr>
        <p:spPr>
          <a:xfrm>
            <a:off x="966651" y="2299063"/>
            <a:ext cx="5917475" cy="4153988"/>
          </a:xfrm>
        </p:spPr>
        <p:txBody>
          <a:bodyPr>
            <a:noAutofit/>
          </a:bodyPr>
          <a:lstStyle/>
          <a:p>
            <a:r>
              <a:rPr lang="en-US" sz="1100" dirty="0" err="1">
                <a:solidFill>
                  <a:srgbClr val="000000"/>
                </a:solidFill>
                <a:latin typeface="Consolas" panose="020B0609020204030204" pitchFamily="49" charset="0"/>
              </a:rPr>
              <a:t>TitleAreaDialog</a:t>
            </a:r>
            <a:r>
              <a:rPr lang="en-US" sz="11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100" dirty="0">
                <a:solidFill>
                  <a:srgbClr val="6A3E3E"/>
                </a:solidFill>
                <a:latin typeface="Consolas" panose="020B0609020204030204" pitchFamily="49" charset="0"/>
              </a:rPr>
              <a:t>dialog</a:t>
            </a:r>
            <a:r>
              <a:rPr lang="en-US" sz="1100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sz="1100" b="1" dirty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en-US" sz="11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1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TitleAreaDialog</a:t>
            </a:r>
            <a:r>
              <a:rPr lang="en-US" sz="1100" b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100" b="1" dirty="0">
                <a:solidFill>
                  <a:srgbClr val="6A3E3E"/>
                </a:solidFill>
                <a:latin typeface="Consolas" panose="020B0609020204030204" pitchFamily="49" charset="0"/>
              </a:rPr>
              <a:t>shell</a:t>
            </a:r>
            <a:r>
              <a:rPr lang="en-US" sz="1100" b="1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r>
              <a:rPr lang="en-US" sz="1100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 protected</a:t>
            </a:r>
            <a:r>
              <a:rPr lang="en-US" sz="11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100" b="1" dirty="0">
                <a:solidFill>
                  <a:srgbClr val="7F0055"/>
                </a:solidFill>
                <a:latin typeface="Consolas" panose="020B0609020204030204" pitchFamily="49" charset="0"/>
              </a:rPr>
              <a:t>void</a:t>
            </a:r>
            <a:r>
              <a:rPr lang="en-US" sz="11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1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configureShell</a:t>
            </a:r>
            <a:r>
              <a:rPr lang="en-US" sz="1100" b="1" dirty="0">
                <a:solidFill>
                  <a:srgbClr val="000000"/>
                </a:solidFill>
                <a:latin typeface="Consolas" panose="020B0609020204030204" pitchFamily="49" charset="0"/>
              </a:rPr>
              <a:t>(Shell </a:t>
            </a:r>
            <a:r>
              <a:rPr lang="en-US" sz="1100" b="1" dirty="0" err="1">
                <a:solidFill>
                  <a:srgbClr val="6A3E3E"/>
                </a:solidFill>
                <a:latin typeface="Consolas" panose="020B0609020204030204" pitchFamily="49" charset="0"/>
              </a:rPr>
              <a:t>newShell</a:t>
            </a:r>
            <a:r>
              <a:rPr lang="en-US" sz="1100" b="1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r>
              <a:rPr lang="en-US" sz="1100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 </a:t>
            </a:r>
            <a:r>
              <a:rPr lang="en-US" sz="1100" b="1" dirty="0" err="1" smtClean="0">
                <a:solidFill>
                  <a:srgbClr val="7F0055"/>
                </a:solidFill>
                <a:latin typeface="Consolas" panose="020B0609020204030204" pitchFamily="49" charset="0"/>
              </a:rPr>
              <a:t>super</a:t>
            </a:r>
            <a:r>
              <a:rPr lang="en-US" sz="1100" b="1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.configureShell</a:t>
            </a:r>
            <a:r>
              <a:rPr lang="en-US" sz="11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100" b="1" dirty="0" err="1" smtClean="0">
                <a:solidFill>
                  <a:srgbClr val="6A3E3E"/>
                </a:solidFill>
                <a:latin typeface="Consolas" panose="020B0609020204030204" pitchFamily="49" charset="0"/>
              </a:rPr>
              <a:t>newShell</a:t>
            </a:r>
            <a:r>
              <a:rPr lang="en-US" sz="1100" b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sz="1100" dirty="0" smtClean="0">
                <a:solidFill>
                  <a:srgbClr val="6A3E3E"/>
                </a:solidFill>
                <a:latin typeface="Consolas" panose="020B0609020204030204" pitchFamily="49" charset="0"/>
              </a:rPr>
              <a:t>  </a:t>
            </a:r>
            <a:r>
              <a:rPr lang="en-US" sz="1100" dirty="0" err="1" smtClean="0">
                <a:solidFill>
                  <a:srgbClr val="6A3E3E"/>
                </a:solidFill>
                <a:latin typeface="Consolas" panose="020B0609020204030204" pitchFamily="49" charset="0"/>
              </a:rPr>
              <a:t>newShell</a:t>
            </a:r>
            <a:r>
              <a:rPr lang="en-US" sz="1100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.setText</a:t>
            </a:r>
            <a:r>
              <a:rPr lang="en-US" sz="11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100" dirty="0">
                <a:solidFill>
                  <a:srgbClr val="2A00FF"/>
                </a:solidFill>
                <a:latin typeface="Consolas" panose="020B0609020204030204" pitchFamily="49" charset="0"/>
              </a:rPr>
              <a:t>"</a:t>
            </a:r>
            <a:r>
              <a:rPr lang="en-US" sz="1100" dirty="0" err="1">
                <a:solidFill>
                  <a:srgbClr val="2A00FF"/>
                </a:solidFill>
                <a:latin typeface="Consolas" panose="020B0609020204030204" pitchFamily="49" charset="0"/>
              </a:rPr>
              <a:t>TitleAreaDialog</a:t>
            </a:r>
            <a:r>
              <a:rPr lang="en-US" sz="1100" dirty="0">
                <a:solidFill>
                  <a:srgbClr val="2A00FF"/>
                </a:solidFill>
                <a:latin typeface="Consolas" panose="020B0609020204030204" pitchFamily="49" charset="0"/>
              </a:rPr>
              <a:t> Tutorial"</a:t>
            </a:r>
            <a:r>
              <a:rPr lang="en-US" sz="1100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sz="11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en-US" sz="1100" dirty="0">
              <a:latin typeface="Consolas" panose="020B0609020204030204" pitchFamily="49" charset="0"/>
            </a:endParaRPr>
          </a:p>
          <a:p>
            <a:r>
              <a:rPr lang="en-US" sz="1100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 protected</a:t>
            </a:r>
            <a:r>
              <a:rPr lang="en-US" sz="11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100" b="1" dirty="0">
                <a:solidFill>
                  <a:srgbClr val="000000"/>
                </a:solidFill>
                <a:latin typeface="Consolas" panose="020B0609020204030204" pitchFamily="49" charset="0"/>
              </a:rPr>
              <a:t>Control </a:t>
            </a:r>
            <a:r>
              <a:rPr lang="en-US" sz="11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createDialogArea</a:t>
            </a:r>
            <a:r>
              <a:rPr lang="en-US" sz="1100" b="1" dirty="0">
                <a:solidFill>
                  <a:srgbClr val="000000"/>
                </a:solidFill>
                <a:latin typeface="Consolas" panose="020B0609020204030204" pitchFamily="49" charset="0"/>
              </a:rPr>
              <a:t>(Composite </a:t>
            </a:r>
            <a:r>
              <a:rPr lang="en-US" sz="1100" b="1" dirty="0">
                <a:solidFill>
                  <a:srgbClr val="6A3E3E"/>
                </a:solidFill>
                <a:latin typeface="Consolas" panose="020B0609020204030204" pitchFamily="49" charset="0"/>
              </a:rPr>
              <a:t>parent</a:t>
            </a:r>
            <a:r>
              <a:rPr lang="en-US" sz="1100" b="1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r>
              <a:rPr lang="en-US" sz="11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Composite </a:t>
            </a:r>
            <a:r>
              <a:rPr lang="en-US" sz="1100" dirty="0" err="1">
                <a:solidFill>
                  <a:srgbClr val="6A3E3E"/>
                </a:solidFill>
                <a:latin typeface="Consolas" panose="020B0609020204030204" pitchFamily="49" charset="0"/>
              </a:rPr>
              <a:t>dialogArea</a:t>
            </a:r>
            <a:r>
              <a:rPr lang="en-US" sz="1100" dirty="0">
                <a:solidFill>
                  <a:srgbClr val="000000"/>
                </a:solidFill>
                <a:latin typeface="Consolas" panose="020B0609020204030204" pitchFamily="49" charset="0"/>
              </a:rPr>
              <a:t> = (Composite) </a:t>
            </a:r>
            <a:r>
              <a:rPr lang="en-US" sz="1100" b="1" dirty="0">
                <a:solidFill>
                  <a:srgbClr val="7F0055"/>
                </a:solidFill>
                <a:latin typeface="Consolas" panose="020B0609020204030204" pitchFamily="49" charset="0"/>
              </a:rPr>
              <a:t>super</a:t>
            </a:r>
          </a:p>
          <a:p>
            <a:r>
              <a:rPr lang="en-US" sz="1100" dirty="0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sz="1100" dirty="0" err="1">
                <a:solidFill>
                  <a:srgbClr val="000000"/>
                </a:solidFill>
                <a:latin typeface="Consolas" panose="020B0609020204030204" pitchFamily="49" charset="0"/>
              </a:rPr>
              <a:t>createDialogArea</a:t>
            </a:r>
            <a:r>
              <a:rPr lang="en-US" sz="11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100" dirty="0">
                <a:solidFill>
                  <a:srgbClr val="6A3E3E"/>
                </a:solidFill>
                <a:latin typeface="Consolas" panose="020B0609020204030204" pitchFamily="49" charset="0"/>
              </a:rPr>
              <a:t>parent</a:t>
            </a:r>
            <a:r>
              <a:rPr lang="en-US" sz="1100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sz="1100" dirty="0" smtClean="0">
                <a:solidFill>
                  <a:srgbClr val="3F7F5F"/>
                </a:solidFill>
                <a:latin typeface="Consolas" panose="020B0609020204030204" pitchFamily="49" charset="0"/>
              </a:rPr>
              <a:t>   // </a:t>
            </a:r>
            <a:r>
              <a:rPr lang="en-US" sz="1100" dirty="0">
                <a:solidFill>
                  <a:srgbClr val="3F7F5F"/>
                </a:solidFill>
                <a:latin typeface="Consolas" panose="020B0609020204030204" pitchFamily="49" charset="0"/>
              </a:rPr>
              <a:t>add your contents here</a:t>
            </a:r>
          </a:p>
          <a:p>
            <a:r>
              <a:rPr lang="en-US" sz="11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100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setTitle</a:t>
            </a:r>
            <a:r>
              <a:rPr lang="en-US" sz="11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100" dirty="0">
                <a:solidFill>
                  <a:srgbClr val="2A00FF"/>
                </a:solidFill>
                <a:latin typeface="Consolas" panose="020B0609020204030204" pitchFamily="49" charset="0"/>
              </a:rPr>
              <a:t>"Add </a:t>
            </a:r>
            <a:r>
              <a:rPr lang="en-US" sz="1100" dirty="0" err="1">
                <a:solidFill>
                  <a:srgbClr val="2A00FF"/>
                </a:solidFill>
                <a:latin typeface="Consolas" panose="020B0609020204030204" pitchFamily="49" charset="0"/>
              </a:rPr>
              <a:t>yout</a:t>
            </a:r>
            <a:r>
              <a:rPr lang="en-US" sz="1100" dirty="0">
                <a:solidFill>
                  <a:srgbClr val="2A00FF"/>
                </a:solidFill>
                <a:latin typeface="Consolas" panose="020B0609020204030204" pitchFamily="49" charset="0"/>
              </a:rPr>
              <a:t> TITLE here"</a:t>
            </a:r>
            <a:r>
              <a:rPr lang="en-US" sz="1100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sz="11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100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setMessage</a:t>
            </a:r>
            <a:r>
              <a:rPr lang="en-US" sz="11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100" dirty="0">
                <a:solidFill>
                  <a:srgbClr val="2A00FF"/>
                </a:solidFill>
                <a:latin typeface="Consolas" panose="020B0609020204030204" pitchFamily="49" charset="0"/>
              </a:rPr>
              <a:t>"Add your MESSAGE here"</a:t>
            </a:r>
            <a:r>
              <a:rPr lang="en-US" sz="1100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sz="1100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   return</a:t>
            </a:r>
            <a:r>
              <a:rPr lang="en-US" sz="11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100" b="1" dirty="0" err="1">
                <a:solidFill>
                  <a:srgbClr val="6A3E3E"/>
                </a:solidFill>
                <a:latin typeface="Consolas" panose="020B0609020204030204" pitchFamily="49" charset="0"/>
              </a:rPr>
              <a:t>dialogArea</a:t>
            </a:r>
            <a:r>
              <a:rPr lang="en-US" sz="1100" b="1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sz="11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}</a:t>
            </a:r>
            <a:endParaRPr lang="en-US" sz="11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100" dirty="0">
                <a:solidFill>
                  <a:srgbClr val="000000"/>
                </a:solidFill>
                <a:latin typeface="Consolas" panose="020B0609020204030204" pitchFamily="49" charset="0"/>
              </a:rPr>
              <a:t>};</a:t>
            </a:r>
          </a:p>
          <a:p>
            <a:r>
              <a:rPr lang="en-US" sz="1100" dirty="0" err="1">
                <a:solidFill>
                  <a:srgbClr val="6A3E3E"/>
                </a:solidFill>
                <a:latin typeface="Consolas" panose="020B0609020204030204" pitchFamily="49" charset="0"/>
              </a:rPr>
              <a:t>dialog</a:t>
            </a:r>
            <a:r>
              <a:rPr lang="en-US" sz="1100" dirty="0" err="1">
                <a:solidFill>
                  <a:srgbClr val="000000"/>
                </a:solidFill>
                <a:latin typeface="Consolas" panose="020B0609020204030204" pitchFamily="49" charset="0"/>
              </a:rPr>
              <a:t>.open</a:t>
            </a:r>
            <a:r>
              <a:rPr lang="en-US" sz="1100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38277313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JFace Dialogs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WizardDialog</a:t>
            </a:r>
            <a:endParaRPr lang="en-US" dirty="0" smtClean="0"/>
          </a:p>
          <a:p>
            <a:pPr lvl="1"/>
            <a:r>
              <a:rPr lang="en-US" dirty="0"/>
              <a:t> </a:t>
            </a:r>
            <a:r>
              <a:rPr lang="en-US" dirty="0" smtClean="0"/>
              <a:t>Wizard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Wizard Page    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BA092-FD5C-4354-858D-572A2E2EEF9E}" type="datetime1">
              <a:rPr lang="en-US" smtClean="0"/>
              <a:pPr/>
              <a:t>2015-05-11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Soyatec (http://www.soyatec.com)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Jin Liu (jin.liu@soyatec.com)</a:t>
            </a:r>
          </a:p>
          <a:p>
            <a:r>
              <a:rPr lang="en-US" smtClean="0"/>
              <a:t>Skype: jin.liu.soyatec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038598" y="1354173"/>
            <a:ext cx="8070669" cy="461665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sz="1200" dirty="0" err="1">
                <a:solidFill>
                  <a:srgbClr val="000000"/>
                </a:solidFill>
                <a:latin typeface="Consolas" panose="020B0609020204030204" pitchFamily="49" charset="0"/>
              </a:rPr>
              <a:t>WizardDialog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dirty="0">
                <a:solidFill>
                  <a:srgbClr val="6A3E3E"/>
                </a:solidFill>
                <a:latin typeface="Consolas" panose="020B0609020204030204" pitchFamily="49" charset="0"/>
              </a:rPr>
              <a:t>dialog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sz="1200" b="1" dirty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WizardDialog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200" b="1" dirty="0">
                <a:solidFill>
                  <a:srgbClr val="6A3E3E"/>
                </a:solidFill>
                <a:latin typeface="Consolas" panose="020B0609020204030204" pitchFamily="49" charset="0"/>
              </a:rPr>
              <a:t>shell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200" b="1" dirty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MyWizard</a:t>
            </a:r>
            <a:r>
              <a:rPr lang="en-US" sz="12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());</a:t>
            </a:r>
            <a:endParaRPr lang="en-US" sz="1200" dirty="0">
              <a:latin typeface="Consolas" panose="020B0609020204030204" pitchFamily="49" charset="0"/>
            </a:endParaRPr>
          </a:p>
          <a:p>
            <a:r>
              <a:rPr lang="en-US" sz="1200" dirty="0" err="1">
                <a:solidFill>
                  <a:srgbClr val="6A3E3E"/>
                </a:solidFill>
                <a:latin typeface="Consolas" panose="020B0609020204030204" pitchFamily="49" charset="0"/>
              </a:rPr>
              <a:t>dialog</a:t>
            </a:r>
            <a:r>
              <a:rPr lang="en-US" sz="1200" dirty="0" err="1">
                <a:solidFill>
                  <a:srgbClr val="000000"/>
                </a:solidFill>
                <a:latin typeface="Consolas" panose="020B0609020204030204" pitchFamily="49" charset="0"/>
              </a:rPr>
              <a:t>.open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  <a:endParaRPr lang="en-US" sz="1200" dirty="0"/>
          </a:p>
        </p:txBody>
      </p:sp>
      <p:sp>
        <p:nvSpPr>
          <p:cNvPr id="10" name="Rectangle 9"/>
          <p:cNvSpPr/>
          <p:nvPr/>
        </p:nvSpPr>
        <p:spPr>
          <a:xfrm>
            <a:off x="4052746" y="1909875"/>
            <a:ext cx="8070669" cy="2123658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sz="1200" b="1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b="1" dirty="0">
                <a:solidFill>
                  <a:srgbClr val="7F0055"/>
                </a:solidFill>
                <a:latin typeface="Consolas" panose="020B0609020204030204" pitchFamily="49" charset="0"/>
              </a:rPr>
              <a:t>class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MyWizard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b="1" dirty="0">
                <a:solidFill>
                  <a:srgbClr val="7F0055"/>
                </a:solidFill>
                <a:latin typeface="Consolas" panose="020B0609020204030204" pitchFamily="49" charset="0"/>
              </a:rPr>
              <a:t>extends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Wizard {</a:t>
            </a:r>
          </a:p>
          <a:p>
            <a:r>
              <a:rPr lang="en-US" sz="1200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 public</a:t>
            </a:r>
            <a:r>
              <a:rPr lang="en-US" sz="12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MyWizard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() {</a:t>
            </a:r>
          </a:p>
          <a:p>
            <a:r>
              <a:rPr lang="en-US" sz="12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200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setWindowTitle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200" dirty="0">
                <a:solidFill>
                  <a:srgbClr val="2A00FF"/>
                </a:solidFill>
                <a:latin typeface="Consolas" panose="020B0609020204030204" pitchFamily="49" charset="0"/>
              </a:rPr>
              <a:t>"Wizard Dialog Tutorial"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sz="12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}</a:t>
            </a:r>
            <a:endParaRPr lang="en-US" sz="12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200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 public</a:t>
            </a:r>
            <a:r>
              <a:rPr lang="en-US" sz="12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b="1" dirty="0">
                <a:solidFill>
                  <a:srgbClr val="7F0055"/>
                </a:solidFill>
                <a:latin typeface="Consolas" panose="020B0609020204030204" pitchFamily="49" charset="0"/>
              </a:rPr>
              <a:t>void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addPages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() {</a:t>
            </a:r>
          </a:p>
          <a:p>
            <a:r>
              <a:rPr lang="en-US" sz="12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200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addPage</a:t>
            </a:r>
            <a:r>
              <a:rPr lang="en-US" sz="12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200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en-US" sz="12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WizardPage1());</a:t>
            </a:r>
          </a:p>
          <a:p>
            <a:r>
              <a:rPr lang="en-US" sz="12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}</a:t>
            </a:r>
            <a:endParaRPr lang="en-US" sz="12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200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 public</a:t>
            </a:r>
            <a:r>
              <a:rPr lang="en-US" sz="12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b="1" dirty="0" err="1">
                <a:solidFill>
                  <a:srgbClr val="7F0055"/>
                </a:solidFill>
                <a:latin typeface="Consolas" panose="020B0609020204030204" pitchFamily="49" charset="0"/>
              </a:rPr>
              <a:t>boolean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performFinish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() {</a:t>
            </a:r>
          </a:p>
          <a:p>
            <a:r>
              <a:rPr lang="en-US" sz="1200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   return</a:t>
            </a:r>
            <a:r>
              <a:rPr lang="en-US" sz="12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b="1" dirty="0">
                <a:solidFill>
                  <a:srgbClr val="7F0055"/>
                </a:solidFill>
                <a:latin typeface="Consolas" panose="020B0609020204030204" pitchFamily="49" charset="0"/>
              </a:rPr>
              <a:t>false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sz="12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}</a:t>
            </a:r>
            <a:endParaRPr lang="en-US" sz="12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en-US" sz="1200" dirty="0"/>
          </a:p>
        </p:txBody>
      </p:sp>
      <p:sp>
        <p:nvSpPr>
          <p:cNvPr id="11" name="Rectangle 10"/>
          <p:cNvSpPr/>
          <p:nvPr/>
        </p:nvSpPr>
        <p:spPr>
          <a:xfrm>
            <a:off x="4056018" y="4112412"/>
            <a:ext cx="8053250" cy="2308324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sz="1200" b="1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b="1" dirty="0">
                <a:solidFill>
                  <a:srgbClr val="7F0055"/>
                </a:solidFill>
                <a:latin typeface="Consolas" panose="020B0609020204030204" pitchFamily="49" charset="0"/>
              </a:rPr>
              <a:t>class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WizardPage1 </a:t>
            </a:r>
            <a:r>
              <a:rPr lang="en-US" sz="1200" b="1" dirty="0">
                <a:solidFill>
                  <a:srgbClr val="7F0055"/>
                </a:solidFill>
                <a:latin typeface="Consolas" panose="020B0609020204030204" pitchFamily="49" charset="0"/>
              </a:rPr>
              <a:t>extends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WizardPage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{</a:t>
            </a:r>
          </a:p>
          <a:p>
            <a:r>
              <a:rPr lang="en-US" sz="1200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 protected</a:t>
            </a:r>
            <a:r>
              <a:rPr lang="en-US" sz="12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WizardPage1() {</a:t>
            </a:r>
          </a:p>
          <a:p>
            <a:r>
              <a:rPr lang="en-US" sz="1200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   super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200" b="1" dirty="0">
                <a:solidFill>
                  <a:srgbClr val="2A00FF"/>
                </a:solidFill>
                <a:latin typeface="Consolas" panose="020B0609020204030204" pitchFamily="49" charset="0"/>
              </a:rPr>
              <a:t>"WizardPage1"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sz="12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}</a:t>
            </a:r>
            <a:endParaRPr lang="en-US" sz="12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200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 public</a:t>
            </a:r>
            <a:r>
              <a:rPr lang="en-US" sz="12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b="1" dirty="0">
                <a:solidFill>
                  <a:srgbClr val="7F0055"/>
                </a:solidFill>
                <a:latin typeface="Consolas" panose="020B0609020204030204" pitchFamily="49" charset="0"/>
              </a:rPr>
              <a:t>void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createControl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(Composite </a:t>
            </a:r>
            <a:r>
              <a:rPr lang="en-US" sz="1200" b="1" dirty="0">
                <a:solidFill>
                  <a:srgbClr val="6A3E3E"/>
                </a:solidFill>
                <a:latin typeface="Consolas" panose="020B0609020204030204" pitchFamily="49" charset="0"/>
              </a:rPr>
              <a:t>parent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r>
              <a:rPr lang="en-US" sz="12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Label </a:t>
            </a:r>
            <a:r>
              <a:rPr lang="en-US" sz="1200" dirty="0">
                <a:solidFill>
                  <a:srgbClr val="6A3E3E"/>
                </a:solidFill>
                <a:latin typeface="Consolas" panose="020B0609020204030204" pitchFamily="49" charset="0"/>
              </a:rPr>
              <a:t>control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sz="1200" b="1" dirty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Label(</a:t>
            </a:r>
            <a:r>
              <a:rPr lang="en-US" sz="1200" b="1" dirty="0">
                <a:solidFill>
                  <a:srgbClr val="6A3E3E"/>
                </a:solidFill>
                <a:latin typeface="Consolas" panose="020B0609020204030204" pitchFamily="49" charset="0"/>
              </a:rPr>
              <a:t>parent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, SWT.</a:t>
            </a:r>
            <a:r>
              <a:rPr lang="en-US" sz="1200" b="1" i="1" dirty="0">
                <a:solidFill>
                  <a:srgbClr val="0000C0"/>
                </a:solidFill>
                <a:latin typeface="Consolas" panose="020B0609020204030204" pitchFamily="49" charset="0"/>
              </a:rPr>
              <a:t>NONE</a:t>
            </a:r>
            <a:r>
              <a:rPr lang="en-US" sz="1200" b="1" i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sz="1200" dirty="0" smtClean="0">
                <a:solidFill>
                  <a:srgbClr val="6A3E3E"/>
                </a:solidFill>
                <a:latin typeface="Consolas" panose="020B0609020204030204" pitchFamily="49" charset="0"/>
              </a:rPr>
              <a:t>    </a:t>
            </a:r>
            <a:r>
              <a:rPr lang="en-US" sz="1200" dirty="0" err="1" smtClean="0">
                <a:solidFill>
                  <a:srgbClr val="6A3E3E"/>
                </a:solidFill>
                <a:latin typeface="Consolas" panose="020B0609020204030204" pitchFamily="49" charset="0"/>
              </a:rPr>
              <a:t>control</a:t>
            </a:r>
            <a:r>
              <a:rPr lang="en-US" sz="1200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.setText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200" dirty="0">
                <a:solidFill>
                  <a:srgbClr val="2A00FF"/>
                </a:solidFill>
                <a:latin typeface="Consolas" panose="020B0609020204030204" pitchFamily="49" charset="0"/>
              </a:rPr>
              <a:t>"Page1"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sz="12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200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setControl</a:t>
            </a:r>
            <a:r>
              <a:rPr lang="en-US" sz="12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200" dirty="0" smtClean="0">
                <a:solidFill>
                  <a:srgbClr val="6A3E3E"/>
                </a:solidFill>
                <a:latin typeface="Consolas" panose="020B0609020204030204" pitchFamily="49" charset="0"/>
              </a:rPr>
              <a:t>control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sz="12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200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setTitle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200" dirty="0">
                <a:solidFill>
                  <a:srgbClr val="2A00FF"/>
                </a:solidFill>
                <a:latin typeface="Consolas" panose="020B0609020204030204" pitchFamily="49" charset="0"/>
              </a:rPr>
              <a:t>"Page1 Title"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sz="12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200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setMessage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200" dirty="0">
                <a:solidFill>
                  <a:srgbClr val="2A00FF"/>
                </a:solidFill>
                <a:latin typeface="Consolas" panose="020B0609020204030204" pitchFamily="49" charset="0"/>
              </a:rPr>
              <a:t>"Page1 Message"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sz="12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}</a:t>
            </a:r>
            <a:endParaRPr lang="en-US" sz="12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353286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JFace Dialogs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err="1" smtClean="0"/>
              <a:t>WizardDialog</a:t>
            </a:r>
            <a:endParaRPr lang="en-US" dirty="0" smtClean="0"/>
          </a:p>
          <a:p>
            <a:pPr lvl="1"/>
            <a:r>
              <a:rPr lang="en-US" dirty="0"/>
              <a:t> </a:t>
            </a:r>
            <a:r>
              <a:rPr lang="en-US" dirty="0" smtClean="0"/>
              <a:t>Wizard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Wizard Page    </a:t>
            </a:r>
            <a:endParaRPr lang="en-US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3000" y="2187008"/>
            <a:ext cx="5000000" cy="3628571"/>
          </a:xfrm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BA092-FD5C-4354-858D-572A2E2EEF9E}" type="datetime1">
              <a:rPr lang="en-US" smtClean="0"/>
              <a:pPr/>
              <a:t>2015-05-11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Soyatec (http://www.soyatec.com)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Jin Liu (jin.liu@soyatec.com)</a:t>
            </a:r>
          </a:p>
          <a:p>
            <a:r>
              <a:rPr lang="en-US" smtClean="0"/>
              <a:t>Skype: jin.liu.soyatec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9752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JFace Actions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Contribution Manager</a:t>
            </a:r>
            <a:endParaRPr lang="en-US" dirty="0"/>
          </a:p>
        </p:txBody>
      </p:sp>
      <p:pic>
        <p:nvPicPr>
          <p:cNvPr id="10" name="Content Placeholder 9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9695" y="2470158"/>
            <a:ext cx="6904762" cy="2847619"/>
          </a:xfrm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54D08-6B00-4C78-9A76-9528D5737B07}" type="datetime1">
              <a:rPr lang="en-US" smtClean="0"/>
              <a:pPr/>
              <a:t>2015-05-11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Soyatec (http://www.soyatec.com)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Jin Liu (jin.liu@soyatec.com)</a:t>
            </a:r>
          </a:p>
          <a:p>
            <a:r>
              <a:rPr lang="en-US" smtClean="0"/>
              <a:t>Skype: jin.liu.soyatec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0218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JFace 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Contribution Item</a:t>
            </a:r>
            <a:endParaRPr lang="en-US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332" y="2525103"/>
            <a:ext cx="10257143" cy="2952381"/>
          </a:xfrm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54D08-6B00-4C78-9A76-9528D5737B07}" type="datetime1">
              <a:rPr lang="en-US" smtClean="0"/>
              <a:pPr/>
              <a:t>2015-05-11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Soyatec (http://www.soyatec.com)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Jin Liu (jin.liu@soyatec.com)</a:t>
            </a:r>
          </a:p>
          <a:p>
            <a:r>
              <a:rPr lang="en-US" smtClean="0"/>
              <a:t>Skype: jin.liu.soyatec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632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Dialogs in SWT/JFace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SWT Dialogs</a:t>
            </a:r>
          </a:p>
          <a:p>
            <a:pPr lvl="1"/>
            <a:r>
              <a:rPr lang="en-US" dirty="0"/>
              <a:t> </a:t>
            </a:r>
            <a:r>
              <a:rPr lang="en-US" smtClean="0"/>
              <a:t>JFace Dialogs</a:t>
            </a:r>
            <a:endParaRPr lang="en-US" dirty="0" smtClean="0"/>
          </a:p>
          <a:p>
            <a:r>
              <a:rPr lang="en-US" dirty="0" smtClean="0"/>
              <a:t>Wizards</a:t>
            </a:r>
          </a:p>
          <a:p>
            <a:pPr lvl="1"/>
            <a:r>
              <a:rPr lang="en-US" dirty="0" smtClean="0"/>
              <a:t>Wizard Page</a:t>
            </a:r>
          </a:p>
          <a:p>
            <a:r>
              <a:rPr lang="en-US" dirty="0" smtClean="0"/>
              <a:t>Action</a:t>
            </a:r>
          </a:p>
          <a:p>
            <a:pPr lvl="1"/>
            <a:r>
              <a:rPr lang="en-US" dirty="0"/>
              <a:t>Actions</a:t>
            </a:r>
            <a:endParaRPr lang="en-US" dirty="0" smtClean="0"/>
          </a:p>
          <a:p>
            <a:pPr lvl="1"/>
            <a:r>
              <a:rPr lang="en-US" dirty="0" smtClean="0"/>
              <a:t>Contribution Item</a:t>
            </a:r>
          </a:p>
          <a:p>
            <a:pPr lvl="2"/>
            <a:r>
              <a:rPr lang="en-US" dirty="0" smtClean="0"/>
              <a:t>Menu Manager</a:t>
            </a:r>
          </a:p>
          <a:p>
            <a:pPr lvl="2"/>
            <a:r>
              <a:rPr lang="en-US" dirty="0" smtClean="0"/>
              <a:t>ToolBar contribution item</a:t>
            </a:r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D22B2-64AC-4E12-89B0-DBE6B7BEC645}" type="datetime1">
              <a:rPr lang="en-US" smtClean="0"/>
              <a:t>2015-05-11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Soyatec (http://www.soyatec.com)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Jin Liu (jin.liu@soyatec.com)</a:t>
            </a:r>
          </a:p>
          <a:p>
            <a:r>
              <a:rPr lang="en-US" smtClean="0"/>
              <a:t>Skype: jin.liu.soyatec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4621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JFace 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IAction</a:t>
            </a:r>
            <a:endParaRPr lang="en-US" dirty="0" smtClean="0"/>
          </a:p>
          <a:p>
            <a:pPr lvl="1"/>
            <a:r>
              <a:rPr lang="en-US" dirty="0" smtClean="0"/>
              <a:t> Styles:</a:t>
            </a:r>
          </a:p>
          <a:p>
            <a:pPr lvl="2"/>
            <a:r>
              <a:rPr lang="en-US" dirty="0"/>
              <a:t> </a:t>
            </a:r>
            <a:r>
              <a:rPr lang="en-US" dirty="0" smtClean="0"/>
              <a:t>AS_UNSPECIFIED</a:t>
            </a:r>
          </a:p>
          <a:p>
            <a:pPr lvl="2"/>
            <a:r>
              <a:rPr lang="en-US" dirty="0"/>
              <a:t> </a:t>
            </a:r>
            <a:r>
              <a:rPr lang="en-US" dirty="0" smtClean="0"/>
              <a:t>AS_PUSH_BUTTON</a:t>
            </a:r>
          </a:p>
          <a:p>
            <a:pPr lvl="2"/>
            <a:r>
              <a:rPr lang="en-US" dirty="0"/>
              <a:t> </a:t>
            </a:r>
            <a:r>
              <a:rPr lang="en-US" dirty="0" smtClean="0"/>
              <a:t>AS_CHECK_BOX</a:t>
            </a:r>
          </a:p>
          <a:p>
            <a:pPr lvl="2"/>
            <a:r>
              <a:rPr lang="en-US" dirty="0"/>
              <a:t> </a:t>
            </a:r>
            <a:r>
              <a:rPr lang="en-US" dirty="0" smtClean="0"/>
              <a:t>AS_DROP_DOWN_MENU</a:t>
            </a:r>
          </a:p>
          <a:p>
            <a:pPr lvl="2"/>
            <a:r>
              <a:rPr lang="en-US" dirty="0"/>
              <a:t> AS_RADIO_BUTTON</a:t>
            </a:r>
            <a:endParaRPr lang="en-US" dirty="0" smtClean="0"/>
          </a:p>
          <a:p>
            <a:pPr lvl="1"/>
            <a:r>
              <a:rPr lang="en-US" dirty="0" smtClean="0"/>
              <a:t> text</a:t>
            </a:r>
          </a:p>
          <a:p>
            <a:pPr lvl="1"/>
            <a:r>
              <a:rPr lang="en-US" dirty="0"/>
              <a:t> </a:t>
            </a:r>
            <a:r>
              <a:rPr lang="en-US" dirty="0" err="1" smtClean="0"/>
              <a:t>imageDescriptor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 </a:t>
            </a:r>
            <a:r>
              <a:rPr lang="en-US" dirty="0" err="1" smtClean="0"/>
              <a:t>toolTipText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 run()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54D08-6B00-4C78-9A76-9528D5737B07}" type="datetime1">
              <a:rPr lang="en-US" smtClean="0"/>
              <a:pPr/>
              <a:t>2015-05-11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Soyatec (http://www.soyatec.com)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Jin Liu (jin.liu@soyatec.com)</a:t>
            </a:r>
          </a:p>
          <a:p>
            <a:r>
              <a:rPr lang="en-US" smtClean="0"/>
              <a:t>Skype: jin.liu.soyatec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4633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JFace Actions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D22B2-64AC-4E12-89B0-DBE6B7BEC645}" type="datetime1">
              <a:rPr lang="en-US" smtClean="0"/>
              <a:t>2015-05-11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Soyatec (http://www.soyatec.com)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Jin Liu (jin.liu@soyatec.com)</a:t>
            </a:r>
          </a:p>
          <a:p>
            <a:r>
              <a:rPr lang="en-US" smtClean="0"/>
              <a:t>Skype: jin.liu.soyatec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pic>
        <p:nvPicPr>
          <p:cNvPr id="9" name="Picture Placeholder 8"/>
          <p:cNvPicPr>
            <a:picLocks noGrp="1" noChangeAspect="1"/>
          </p:cNvPicPr>
          <p:nvPr>
            <p:ph type="pic"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7844" y="2456988"/>
            <a:ext cx="2847619" cy="1904762"/>
          </a:xfrm>
        </p:spPr>
      </p:pic>
      <p:sp>
        <p:nvSpPr>
          <p:cNvPr id="8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966651" y="2142309"/>
            <a:ext cx="5917475" cy="3800023"/>
          </a:xfrm>
        </p:spPr>
        <p:txBody>
          <a:bodyPr>
            <a:normAutofit/>
          </a:bodyPr>
          <a:lstStyle/>
          <a:p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MenuManager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6A3E3E"/>
                </a:solidFill>
                <a:latin typeface="Consolas" panose="020B0609020204030204" pitchFamily="49" charset="0"/>
              </a:rPr>
              <a:t>manager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b="1" dirty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MenuManager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</a:p>
          <a:p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manager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.add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b="1" dirty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Action(</a:t>
            </a:r>
            <a:r>
              <a:rPr lang="en-US" b="1" dirty="0">
                <a:solidFill>
                  <a:srgbClr val="2A00FF"/>
                </a:solidFill>
                <a:latin typeface="Consolas" panose="020B0609020204030204" pitchFamily="49" charset="0"/>
              </a:rPr>
              <a:t>"Push"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IAction.</a:t>
            </a:r>
            <a:r>
              <a:rPr lang="en-US" b="1" i="1" dirty="0" err="1">
                <a:solidFill>
                  <a:srgbClr val="0000C0"/>
                </a:solidFill>
                <a:latin typeface="Consolas" panose="020B0609020204030204" pitchFamily="49" charset="0"/>
              </a:rPr>
              <a:t>AS_PUSH_BUTTON</a:t>
            </a:r>
            <a:r>
              <a:rPr lang="en-US" b="1" i="1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});</a:t>
            </a:r>
          </a:p>
          <a:p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manager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.add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b="1" dirty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Separator());</a:t>
            </a:r>
          </a:p>
          <a:p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manager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.add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b="1" dirty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Action(</a:t>
            </a:r>
            <a:r>
              <a:rPr lang="en-US" b="1" dirty="0">
                <a:solidFill>
                  <a:srgbClr val="2A00FF"/>
                </a:solidFill>
                <a:latin typeface="Consolas" panose="020B0609020204030204" pitchFamily="49" charset="0"/>
              </a:rPr>
              <a:t>"CheckBox1"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IAction.</a:t>
            </a:r>
            <a:r>
              <a:rPr lang="en-US" b="1" i="1" dirty="0" err="1">
                <a:solidFill>
                  <a:srgbClr val="0000C0"/>
                </a:solidFill>
                <a:latin typeface="Consolas" panose="020B0609020204030204" pitchFamily="49" charset="0"/>
              </a:rPr>
              <a:t>AS_CHECK_BOX</a:t>
            </a:r>
            <a:r>
              <a:rPr lang="en-US" b="1" i="1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});</a:t>
            </a:r>
          </a:p>
          <a:p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manager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.add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b="1" dirty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Action(</a:t>
            </a:r>
            <a:r>
              <a:rPr lang="en-US" b="1" dirty="0">
                <a:solidFill>
                  <a:srgbClr val="2A00FF"/>
                </a:solidFill>
                <a:latin typeface="Consolas" panose="020B0609020204030204" pitchFamily="49" charset="0"/>
              </a:rPr>
              <a:t>"CheckBox2"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IAction.</a:t>
            </a:r>
            <a:r>
              <a:rPr lang="en-US" b="1" i="1" dirty="0" err="1">
                <a:solidFill>
                  <a:srgbClr val="0000C0"/>
                </a:solidFill>
                <a:latin typeface="Consolas" panose="020B0609020204030204" pitchFamily="49" charset="0"/>
              </a:rPr>
              <a:t>AS_CHECK_BOX</a:t>
            </a:r>
            <a:r>
              <a:rPr lang="en-US" b="1" i="1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});</a:t>
            </a:r>
          </a:p>
          <a:p>
            <a:endParaRPr lang="en-US" dirty="0"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Menu </a:t>
            </a:r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menu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manager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.createContextMenu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6A3E3E"/>
                </a:solidFill>
                <a:latin typeface="Consolas" panose="020B0609020204030204" pitchFamily="49" charset="0"/>
              </a:rPr>
              <a:t>shell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shell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.setMenu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6A3E3E"/>
                </a:solidFill>
                <a:latin typeface="Consolas" panose="020B0609020204030204" pitchFamily="49" charset="0"/>
              </a:rPr>
              <a:t>menu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3265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Any Questions?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Skype: </a:t>
            </a:r>
            <a:r>
              <a:rPr lang="en-US" dirty="0" err="1" smtClean="0"/>
              <a:t>jin.liu.soyatec</a:t>
            </a:r>
            <a:endParaRPr lang="en-US" dirty="0"/>
          </a:p>
          <a:p>
            <a:r>
              <a:rPr lang="en-US" dirty="0" smtClean="0"/>
              <a:t>Email: jin.liu@soyatec.com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54D08-6B00-4C78-9A76-9528D5737B07}" type="datetime1">
              <a:rPr lang="en-US" smtClean="0"/>
              <a:pPr/>
              <a:t>2015-05-11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Soyatec (http://www.soyatec.com)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Jin Liu (jin.liu@soyatec.com)</a:t>
            </a:r>
          </a:p>
          <a:p>
            <a:r>
              <a:rPr lang="en-US" smtClean="0"/>
              <a:t>Skype: jin.liu.soyatec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0020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D22B2-64AC-4E12-89B0-DBE6B7BEC645}" type="datetime1">
              <a:rPr lang="en-US" smtClean="0"/>
              <a:t>2015-05-11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Soyatec (http://www.soyatec.com)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Jin Liu (jin.liu@soyatec.com)</a:t>
            </a:r>
          </a:p>
          <a:p>
            <a:r>
              <a:rPr lang="en-US" smtClean="0"/>
              <a:t>Skype: jin.liu.soyatec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4865535" y="2967335"/>
            <a:ext cx="24609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The end</a:t>
            </a:r>
            <a:endParaRPr lang="en-U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75235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SWT Dialogs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D22B2-64AC-4E12-89B0-DBE6B7BEC645}" type="datetime1">
              <a:rPr lang="en-US" smtClean="0"/>
              <a:t>2015-05-11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Soyatec (http://www.soyatec.com)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Jin Liu (jin.liu@soyatec.com)</a:t>
            </a:r>
          </a:p>
          <a:p>
            <a:r>
              <a:rPr lang="en-US" smtClean="0"/>
              <a:t>Skype: jin.liu.soyatec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err="1" smtClean="0"/>
              <a:t>ColorDialog</a:t>
            </a:r>
            <a:endParaRPr lang="en-US" dirty="0"/>
          </a:p>
        </p:txBody>
      </p:sp>
      <p:pic>
        <p:nvPicPr>
          <p:cNvPr id="9" name="Picture Placeholder 8"/>
          <p:cNvPicPr>
            <a:picLocks noGrp="1" noChangeAspect="1"/>
          </p:cNvPicPr>
          <p:nvPr>
            <p:ph type="pic"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44050" y="2082441"/>
            <a:ext cx="2266667" cy="3209524"/>
          </a:xfrm>
        </p:spPr>
      </p:pic>
      <p:sp>
        <p:nvSpPr>
          <p:cNvPr id="8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966651" y="2533880"/>
            <a:ext cx="5917475" cy="3408452"/>
          </a:xfrm>
        </p:spPr>
        <p:txBody>
          <a:bodyPr/>
          <a:lstStyle/>
          <a:p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ColorDialog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6A3E3E"/>
                </a:solidFill>
                <a:latin typeface="Consolas" panose="020B0609020204030204" pitchFamily="49" charset="0"/>
              </a:rPr>
              <a:t>dialog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b="1" dirty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ColorDialog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b="1" dirty="0">
                <a:solidFill>
                  <a:srgbClr val="6A3E3E"/>
                </a:solidFill>
                <a:latin typeface="Consolas" panose="020B0609020204030204" pitchFamily="49" charset="0"/>
              </a:rPr>
              <a:t>shell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dialog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.setRGB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b="1" dirty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RGB(0, 125, 0));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RGB </a:t>
            </a:r>
            <a:r>
              <a:rPr lang="en-US" dirty="0">
                <a:solidFill>
                  <a:srgbClr val="6A3E3E"/>
                </a:solidFill>
                <a:highlight>
                  <a:srgbClr val="F0D8A8"/>
                </a:highlight>
                <a:latin typeface="Consolas" panose="020B0609020204030204" pitchFamily="49" charset="0"/>
              </a:rPr>
              <a:t>result</a:t>
            </a:r>
            <a:r>
              <a:rPr lang="en-US" dirty="0">
                <a:solidFill>
                  <a:srgbClr val="000000"/>
                </a:solidFill>
                <a:highlight>
                  <a:srgbClr val="F0D8A8"/>
                </a:highlight>
                <a:latin typeface="Consolas" panose="020B0609020204030204" pitchFamily="49" charset="0"/>
              </a:rPr>
              <a:t> = </a:t>
            </a:r>
            <a:r>
              <a:rPr lang="en-US" dirty="0" err="1">
                <a:solidFill>
                  <a:srgbClr val="6A3E3E"/>
                </a:solidFill>
                <a:highlight>
                  <a:srgbClr val="F0D8A8"/>
                </a:highlight>
                <a:latin typeface="Consolas" panose="020B0609020204030204" pitchFamily="49" charset="0"/>
              </a:rPr>
              <a:t>dialog</a:t>
            </a:r>
            <a:r>
              <a:rPr lang="en-US" dirty="0" err="1">
                <a:solidFill>
                  <a:srgbClr val="000000"/>
                </a:solidFill>
                <a:highlight>
                  <a:srgbClr val="F0D8A8"/>
                </a:highlight>
                <a:latin typeface="Consolas" panose="020B0609020204030204" pitchFamily="49" charset="0"/>
              </a:rPr>
              <a:t>.open</a:t>
            </a:r>
            <a:r>
              <a:rPr lang="en-US" dirty="0">
                <a:solidFill>
                  <a:srgbClr val="000000"/>
                </a:solidFill>
                <a:highlight>
                  <a:srgbClr val="F0D8A8"/>
                </a:highlight>
                <a:latin typeface="Consolas" panose="020B0609020204030204" pitchFamily="49" charset="0"/>
              </a:rPr>
              <a:t>();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413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SWT Dialogs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BA092-FD5C-4354-858D-572A2E2EEF9E}" type="datetime1">
              <a:rPr lang="en-US" smtClean="0"/>
              <a:pPr/>
              <a:t>2015-05-11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Soyatec (http://www.soyatec.com)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Jin Liu (jin.liu@soyatec.com)</a:t>
            </a:r>
          </a:p>
          <a:p>
            <a:r>
              <a:rPr lang="en-US" smtClean="0"/>
              <a:t>Skype: jin.liu.soyatec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err="1" smtClean="0"/>
              <a:t>DirectoryDialog</a:t>
            </a:r>
            <a:endParaRPr lang="en-US" dirty="0"/>
          </a:p>
        </p:txBody>
      </p:sp>
      <p:pic>
        <p:nvPicPr>
          <p:cNvPr id="9" name="Picture Placeholder 8"/>
          <p:cNvPicPr>
            <a:picLocks noGrp="1" noChangeAspect="1"/>
          </p:cNvPicPr>
          <p:nvPr>
            <p:ph type="pic"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2713" y="1844944"/>
            <a:ext cx="3180952" cy="3457143"/>
          </a:xfrm>
        </p:spPr>
      </p:pic>
      <p:sp>
        <p:nvSpPr>
          <p:cNvPr id="8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966651" y="2632101"/>
            <a:ext cx="5917475" cy="3310231"/>
          </a:xfrm>
        </p:spPr>
        <p:txBody>
          <a:bodyPr/>
          <a:lstStyle/>
          <a:p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DirectoryDialog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6A3E3E"/>
                </a:solidFill>
                <a:latin typeface="Consolas" panose="020B0609020204030204" pitchFamily="49" charset="0"/>
              </a:rPr>
              <a:t>dialog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b="1" dirty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DirectoryDialog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b="1" dirty="0">
                <a:solidFill>
                  <a:srgbClr val="6A3E3E"/>
                </a:solidFill>
                <a:latin typeface="Consolas" panose="020B0609020204030204" pitchFamily="49" charset="0"/>
              </a:rPr>
              <a:t>shell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dialog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.setText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2A00FF"/>
                </a:solidFill>
                <a:latin typeface="Consolas" panose="020B0609020204030204" pitchFamily="49" charset="0"/>
              </a:rPr>
              <a:t>"Foxes vs. Dogs"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dialog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.setMessage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2A00FF"/>
                </a:solidFill>
                <a:latin typeface="Consolas" panose="020B0609020204030204" pitchFamily="49" charset="0"/>
              </a:rPr>
              <a:t>"A </a:t>
            </a:r>
            <a:r>
              <a:rPr lang="en-US" dirty="0" err="1">
                <a:solidFill>
                  <a:srgbClr val="2A00FF"/>
                </a:solidFill>
                <a:latin typeface="Consolas" panose="020B0609020204030204" pitchFamily="49" charset="0"/>
              </a:rPr>
              <a:t>qiuick</a:t>
            </a:r>
            <a:r>
              <a:rPr lang="en-US" dirty="0">
                <a:solidFill>
                  <a:srgbClr val="2A00FF"/>
                </a:solidFill>
                <a:latin typeface="Consolas" panose="020B0609020204030204" pitchFamily="49" charset="0"/>
              </a:rPr>
              <a:t> brown fox jumps over the laze dog."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dialog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.setFilterPath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2A00FF"/>
                </a:solidFill>
                <a:latin typeface="Consolas" panose="020B0609020204030204" pitchFamily="49" charset="0"/>
              </a:rPr>
              <a:t>"C:"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String </a:t>
            </a:r>
            <a:r>
              <a:rPr lang="en-US" dirty="0">
                <a:solidFill>
                  <a:srgbClr val="6A3E3E"/>
                </a:solidFill>
                <a:latin typeface="Consolas" panose="020B0609020204030204" pitchFamily="49" charset="0"/>
              </a:rPr>
              <a:t>open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dialog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.open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5541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SWT Dialogs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D22B2-64AC-4E12-89B0-DBE6B7BEC645}" type="datetime1">
              <a:rPr lang="en-US" smtClean="0"/>
              <a:t>2015-05-11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Soyatec (http://www.soyatec.com)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Jin Liu (jin.liu@soyatec.com)</a:t>
            </a:r>
          </a:p>
          <a:p>
            <a:r>
              <a:rPr lang="en-US" smtClean="0"/>
              <a:t>Skype: jin.liu.soyatec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3"/>
          </p:nvPr>
        </p:nvSpPr>
        <p:spPr>
          <a:xfrm>
            <a:off x="712076" y="1690687"/>
            <a:ext cx="4724248" cy="997429"/>
          </a:xfrm>
        </p:spPr>
        <p:txBody>
          <a:bodyPr/>
          <a:lstStyle/>
          <a:p>
            <a:r>
              <a:rPr lang="en-US" dirty="0" err="1" smtClean="0"/>
              <a:t>FileDialog</a:t>
            </a:r>
            <a:endParaRPr lang="en-US" dirty="0" smtClean="0"/>
          </a:p>
          <a:p>
            <a:pPr lvl="1"/>
            <a:r>
              <a:rPr lang="en-US" dirty="0"/>
              <a:t> </a:t>
            </a:r>
            <a:r>
              <a:rPr lang="en-US" dirty="0" smtClean="0"/>
              <a:t>Open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FileDialog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openDialog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b="1" dirty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FileDialog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b="1" dirty="0">
                <a:solidFill>
                  <a:srgbClr val="6A3E3E"/>
                </a:solidFill>
                <a:latin typeface="Consolas" panose="020B0609020204030204" pitchFamily="49" charset="0"/>
              </a:rPr>
              <a:t>shell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, SWT.</a:t>
            </a:r>
            <a:r>
              <a:rPr lang="en-US" b="1" i="1" dirty="0">
                <a:solidFill>
                  <a:srgbClr val="0000C0"/>
                </a:solidFill>
                <a:latin typeface="Consolas" panose="020B0609020204030204" pitchFamily="49" charset="0"/>
              </a:rPr>
              <a:t>OPEN</a:t>
            </a:r>
            <a:r>
              <a:rPr lang="en-US" b="1" i="1" dirty="0">
                <a:solidFill>
                  <a:srgbClr val="000000"/>
                </a:solidFill>
                <a:latin typeface="Consolas" panose="020B0609020204030204" pitchFamily="49" charset="0"/>
              </a:rPr>
              <a:t> | SWT.</a:t>
            </a:r>
            <a:r>
              <a:rPr lang="en-US" b="1" i="1" dirty="0">
                <a:solidFill>
                  <a:srgbClr val="0000C0"/>
                </a:solidFill>
                <a:latin typeface="Consolas" panose="020B0609020204030204" pitchFamily="49" charset="0"/>
              </a:rPr>
              <a:t>MULTI</a:t>
            </a:r>
            <a:r>
              <a:rPr lang="en-US" b="1" i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openDialog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.setText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2A00FF"/>
                </a:solidFill>
                <a:latin typeface="Consolas" panose="020B0609020204030204" pitchFamily="49" charset="0"/>
              </a:rPr>
              <a:t>"Open File Dialog"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openDialog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.setFilterExtensions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b="1" dirty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String[] { </a:t>
            </a:r>
            <a:r>
              <a:rPr lang="en-US" b="1" dirty="0">
                <a:solidFill>
                  <a:srgbClr val="2A00FF"/>
                </a:solidFill>
                <a:latin typeface="Consolas" panose="020B0609020204030204" pitchFamily="49" charset="0"/>
              </a:rPr>
              <a:t>"*.jpg;*.</a:t>
            </a:r>
            <a:r>
              <a:rPr lang="en-US" b="1" dirty="0" err="1">
                <a:solidFill>
                  <a:srgbClr val="2A00FF"/>
                </a:solidFill>
                <a:latin typeface="Consolas" panose="020B0609020204030204" pitchFamily="49" charset="0"/>
              </a:rPr>
              <a:t>png</a:t>
            </a:r>
            <a:r>
              <a:rPr lang="en-US" b="1" dirty="0">
                <a:solidFill>
                  <a:srgbClr val="2A00FF"/>
                </a:solidFill>
                <a:latin typeface="Consolas" panose="020B0609020204030204" pitchFamily="49" charset="0"/>
              </a:rPr>
              <a:t>;*.gif"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,</a:t>
            </a:r>
          </a:p>
          <a:p>
            <a:r>
              <a:rPr lang="en-US" dirty="0">
                <a:solidFill>
                  <a:srgbClr val="2A00FF"/>
                </a:solidFill>
                <a:latin typeface="Consolas" panose="020B0609020204030204" pitchFamily="49" charset="0"/>
              </a:rPr>
              <a:t>"*.*"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});</a:t>
            </a:r>
          </a:p>
          <a:p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openDialog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.setFilterPath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2A00FF"/>
                </a:solidFill>
                <a:latin typeface="Consolas" panose="020B0609020204030204" pitchFamily="49" charset="0"/>
              </a:rPr>
              <a:t>"C:"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String </a:t>
            </a:r>
            <a:r>
              <a:rPr lang="en-US" u="sng" dirty="0">
                <a:solidFill>
                  <a:srgbClr val="6A3E3E"/>
                </a:solidFill>
                <a:latin typeface="Consolas" panose="020B0609020204030204" pitchFamily="49" charset="0"/>
              </a:rPr>
              <a:t>open</a:t>
            </a:r>
            <a:r>
              <a:rPr lang="en-US" u="sng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u="sng" dirty="0" err="1">
                <a:solidFill>
                  <a:srgbClr val="6A3E3E"/>
                </a:solidFill>
                <a:latin typeface="Consolas" panose="020B0609020204030204" pitchFamily="49" charset="0"/>
              </a:rPr>
              <a:t>openDialog</a:t>
            </a:r>
            <a:r>
              <a:rPr lang="en-US" u="sng" dirty="0" err="1">
                <a:solidFill>
                  <a:srgbClr val="000000"/>
                </a:solidFill>
                <a:latin typeface="Consolas" panose="020B0609020204030204" pitchFamily="49" charset="0"/>
              </a:rPr>
              <a:t>.open</a:t>
            </a:r>
            <a:r>
              <a:rPr lang="en-US" u="sng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6371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SWT Dialogs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D22B2-64AC-4E12-89B0-DBE6B7BEC645}" type="datetime1">
              <a:rPr lang="en-US" smtClean="0"/>
              <a:t>2015-05-11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Soyatec (http://www.soyatec.com)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Jin Liu (jin.liu@soyatec.com)</a:t>
            </a:r>
          </a:p>
          <a:p>
            <a:r>
              <a:rPr lang="en-US" smtClean="0"/>
              <a:t>Skype: jin.liu.soyatec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3"/>
          </p:nvPr>
        </p:nvSpPr>
        <p:spPr>
          <a:xfrm>
            <a:off x="712076" y="1690687"/>
            <a:ext cx="4724248" cy="997429"/>
          </a:xfrm>
        </p:spPr>
        <p:txBody>
          <a:bodyPr/>
          <a:lstStyle/>
          <a:p>
            <a:r>
              <a:rPr lang="en-US" dirty="0" err="1" smtClean="0"/>
              <a:t>FileDialog</a:t>
            </a:r>
            <a:endParaRPr lang="en-US" dirty="0" smtClean="0"/>
          </a:p>
          <a:p>
            <a:pPr lvl="1"/>
            <a:r>
              <a:rPr lang="en-US" dirty="0"/>
              <a:t> </a:t>
            </a:r>
            <a:r>
              <a:rPr lang="en-US" dirty="0" smtClean="0"/>
              <a:t>Save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nn-NO" dirty="0">
                <a:solidFill>
                  <a:srgbClr val="000000"/>
                </a:solidFill>
                <a:latin typeface="Consolas" panose="020B0609020204030204" pitchFamily="49" charset="0"/>
              </a:rPr>
              <a:t>FileDialog </a:t>
            </a:r>
            <a:r>
              <a:rPr lang="nn-NO" dirty="0">
                <a:solidFill>
                  <a:srgbClr val="6A3E3E"/>
                </a:solidFill>
                <a:latin typeface="Consolas" panose="020B0609020204030204" pitchFamily="49" charset="0"/>
              </a:rPr>
              <a:t>saveDialog</a:t>
            </a:r>
            <a:r>
              <a:rPr lang="nn-NO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nn-NO" b="1" dirty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nn-NO" b="1" dirty="0">
                <a:solidFill>
                  <a:srgbClr val="000000"/>
                </a:solidFill>
                <a:latin typeface="Consolas" panose="020B0609020204030204" pitchFamily="49" charset="0"/>
              </a:rPr>
              <a:t> FileDialog(</a:t>
            </a:r>
            <a:r>
              <a:rPr lang="nn-NO" b="1" dirty="0">
                <a:solidFill>
                  <a:srgbClr val="6A3E3E"/>
                </a:solidFill>
                <a:latin typeface="Consolas" panose="020B0609020204030204" pitchFamily="49" charset="0"/>
              </a:rPr>
              <a:t>shell</a:t>
            </a:r>
            <a:r>
              <a:rPr lang="nn-NO" b="1" dirty="0">
                <a:solidFill>
                  <a:srgbClr val="000000"/>
                </a:solidFill>
                <a:latin typeface="Consolas" panose="020B0609020204030204" pitchFamily="49" charset="0"/>
              </a:rPr>
              <a:t>, SWT.</a:t>
            </a:r>
            <a:r>
              <a:rPr lang="nn-NO" b="1" i="1" dirty="0">
                <a:solidFill>
                  <a:srgbClr val="0000C0"/>
                </a:solidFill>
                <a:latin typeface="Consolas" panose="020B0609020204030204" pitchFamily="49" charset="0"/>
              </a:rPr>
              <a:t>SAVE</a:t>
            </a:r>
            <a:r>
              <a:rPr lang="nn-NO" b="1" i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saveDialog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.setText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2A00FF"/>
                </a:solidFill>
                <a:latin typeface="Consolas" panose="020B0609020204030204" pitchFamily="49" charset="0"/>
              </a:rPr>
              <a:t>"Save File Dialog"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saveDialog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.setFilterExtensions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b="1" dirty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String[] { </a:t>
            </a:r>
            <a:r>
              <a:rPr lang="en-US" b="1" dirty="0">
                <a:solidFill>
                  <a:srgbClr val="2A00FF"/>
                </a:solidFill>
                <a:latin typeface="Consolas" panose="020B0609020204030204" pitchFamily="49" charset="0"/>
              </a:rPr>
              <a:t>"*.txt"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});</a:t>
            </a:r>
          </a:p>
          <a:p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saveDialog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.setFileName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2A00FF"/>
                </a:solidFill>
                <a:latin typeface="Consolas" panose="020B0609020204030204" pitchFamily="49" charset="0"/>
              </a:rPr>
              <a:t>"</a:t>
            </a:r>
            <a:r>
              <a:rPr lang="en-US" dirty="0" err="1">
                <a:solidFill>
                  <a:srgbClr val="2A00FF"/>
                </a:solidFill>
                <a:latin typeface="Consolas" panose="020B0609020204030204" pitchFamily="49" charset="0"/>
              </a:rPr>
              <a:t>new_file</a:t>
            </a:r>
            <a:r>
              <a:rPr lang="en-US" dirty="0">
                <a:solidFill>
                  <a:srgbClr val="2A00FF"/>
                </a:solidFill>
                <a:latin typeface="Consolas" panose="020B0609020204030204" pitchFamily="49" charset="0"/>
              </a:rPr>
              <a:t>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saveDialog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.setFilterPath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2A00FF"/>
                </a:solidFill>
                <a:latin typeface="Consolas" panose="020B0609020204030204" pitchFamily="49" charset="0"/>
              </a:rPr>
              <a:t>"C:"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endParaRPr lang="en-US" dirty="0">
              <a:latin typeface="Consolas" panose="020B0609020204030204" pitchFamily="49" charset="0"/>
            </a:endParaRPr>
          </a:p>
          <a:p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saveDialog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.setOverwrite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b="1" dirty="0">
                <a:solidFill>
                  <a:srgbClr val="7F0055"/>
                </a:solidFill>
                <a:latin typeface="Consolas" panose="020B0609020204030204" pitchFamily="49" charset="0"/>
              </a:rPr>
              <a:t>true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saveDialog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.open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7694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SWT Dialogs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BA092-FD5C-4354-858D-572A2E2EEF9E}" type="datetime1">
              <a:rPr lang="en-US" smtClean="0"/>
              <a:pPr/>
              <a:t>2015-05-11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Soyatec (http://www.soyatec.com)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Jin Liu (jin.liu@soyatec.com)</a:t>
            </a:r>
          </a:p>
          <a:p>
            <a:r>
              <a:rPr lang="en-US" smtClean="0"/>
              <a:t>Skype: jin.liu.soyatec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712076" y="1690688"/>
            <a:ext cx="5257800" cy="941414"/>
          </a:xfrm>
        </p:spPr>
        <p:txBody>
          <a:bodyPr/>
          <a:lstStyle/>
          <a:p>
            <a:r>
              <a:rPr lang="en-US" dirty="0" err="1" smtClean="0"/>
              <a:t>FontDialog</a:t>
            </a:r>
            <a:endParaRPr lang="en-US" dirty="0"/>
          </a:p>
        </p:txBody>
      </p:sp>
      <p:pic>
        <p:nvPicPr>
          <p:cNvPr id="11" name="Picture Placeholder 10"/>
          <p:cNvPicPr>
            <a:picLocks noGrp="1" noChangeAspect="1"/>
          </p:cNvPicPr>
          <p:nvPr>
            <p:ph type="pic"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0827" y="1468539"/>
            <a:ext cx="4200000" cy="4542857"/>
          </a:xfrm>
        </p:spPr>
      </p:pic>
      <p:sp>
        <p:nvSpPr>
          <p:cNvPr id="10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966651" y="2632101"/>
            <a:ext cx="5917475" cy="3310231"/>
          </a:xfrm>
        </p:spPr>
        <p:txBody>
          <a:bodyPr/>
          <a:lstStyle/>
          <a:p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FontDialog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6A3E3E"/>
                </a:solidFill>
                <a:latin typeface="Consolas" panose="020B0609020204030204" pitchFamily="49" charset="0"/>
              </a:rPr>
              <a:t>dialog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b="1" dirty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FontDialog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b="1" dirty="0">
                <a:solidFill>
                  <a:srgbClr val="6A3E3E"/>
                </a:solidFill>
                <a:latin typeface="Consolas" panose="020B0609020204030204" pitchFamily="49" charset="0"/>
              </a:rPr>
              <a:t>shell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dialog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.setEffectsVisible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b="1" dirty="0">
                <a:solidFill>
                  <a:srgbClr val="7F0055"/>
                </a:solidFill>
                <a:latin typeface="Consolas" panose="020B0609020204030204" pitchFamily="49" charset="0"/>
              </a:rPr>
              <a:t>true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FontData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6A3E3E"/>
                </a:solidFill>
                <a:latin typeface="Consolas" panose="020B0609020204030204" pitchFamily="49" charset="0"/>
              </a:rPr>
              <a:t>open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dialog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.open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853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SWT Dialogs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BA092-FD5C-4354-858D-572A2E2EEF9E}" type="datetime1">
              <a:rPr lang="en-US" smtClean="0"/>
              <a:pPr/>
              <a:t>2015-05-11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Soyatec (http://www.soyatec.com)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Jin Liu (jin.liu@soyatec.com)</a:t>
            </a:r>
          </a:p>
          <a:p>
            <a:r>
              <a:rPr lang="en-US" smtClean="0"/>
              <a:t>Skype: jin.liu.soyatec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err="1" smtClean="0"/>
              <a:t>PrintDialog</a:t>
            </a:r>
            <a:endParaRPr lang="en-US" dirty="0"/>
          </a:p>
        </p:txBody>
      </p:sp>
      <p:pic>
        <p:nvPicPr>
          <p:cNvPr id="9" name="Picture Placeholder 8"/>
          <p:cNvPicPr>
            <a:picLocks noGrp="1" noChangeAspect="1"/>
          </p:cNvPicPr>
          <p:nvPr>
            <p:ph type="pic"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0827" y="1780025"/>
            <a:ext cx="4514286" cy="4085714"/>
          </a:xfrm>
        </p:spPr>
      </p:pic>
      <p:sp>
        <p:nvSpPr>
          <p:cNvPr id="8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966651" y="2468880"/>
            <a:ext cx="5917475" cy="3473452"/>
          </a:xfrm>
        </p:spPr>
        <p:txBody>
          <a:bodyPr/>
          <a:lstStyle/>
          <a:p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PrintDialog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6A3E3E"/>
                </a:solidFill>
                <a:latin typeface="Consolas" panose="020B0609020204030204" pitchFamily="49" charset="0"/>
              </a:rPr>
              <a:t>dialog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b="1" dirty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PrintDialog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b="1" dirty="0">
                <a:solidFill>
                  <a:srgbClr val="6A3E3E"/>
                </a:solidFill>
                <a:latin typeface="Consolas" panose="020B0609020204030204" pitchFamily="49" charset="0"/>
              </a:rPr>
              <a:t>shell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dialog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.setStartPage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(1);</a:t>
            </a:r>
          </a:p>
          <a:p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dialog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.setEndPage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(3);</a:t>
            </a:r>
          </a:p>
          <a:p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dialog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.setPrintToFile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b="1" dirty="0">
                <a:solidFill>
                  <a:srgbClr val="7F0055"/>
                </a:solidFill>
                <a:latin typeface="Consolas" panose="020B0609020204030204" pitchFamily="49" charset="0"/>
              </a:rPr>
              <a:t>true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dialog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.open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1705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SWT Dialogs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BA092-FD5C-4354-858D-572A2E2EEF9E}" type="datetime1">
              <a:rPr lang="en-US" smtClean="0"/>
              <a:pPr/>
              <a:t>2015-05-11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Soyatec (http://www.soyatec.com)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Jin Liu (jin.liu@soyatec.com)</a:t>
            </a:r>
          </a:p>
          <a:p>
            <a:r>
              <a:rPr lang="en-US" smtClean="0"/>
              <a:t>Skype: jin.liu.soyatec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712075" y="1690687"/>
            <a:ext cx="6991065" cy="2187119"/>
          </a:xfrm>
        </p:spPr>
        <p:txBody>
          <a:bodyPr>
            <a:normAutofit fontScale="85000" lnSpcReduction="20000"/>
          </a:bodyPr>
          <a:lstStyle/>
          <a:p>
            <a:r>
              <a:rPr lang="en-US" dirty="0" err="1" smtClean="0"/>
              <a:t>MessageBox</a:t>
            </a:r>
            <a:endParaRPr lang="en-US" dirty="0" smtClean="0"/>
          </a:p>
          <a:p>
            <a:pPr lvl="1"/>
            <a:r>
              <a:rPr lang="en-US" dirty="0"/>
              <a:t> ICON_ERROR, ICON_INFORMATION, </a:t>
            </a:r>
            <a:r>
              <a:rPr lang="en-US" dirty="0" smtClean="0"/>
              <a:t>  ICON_QUESTION</a:t>
            </a:r>
            <a:r>
              <a:rPr lang="en-US" dirty="0"/>
              <a:t>, ICON_WARNING, </a:t>
            </a:r>
            <a:r>
              <a:rPr lang="en-US" dirty="0" smtClean="0"/>
              <a:t> ICON_WORKING</a:t>
            </a:r>
          </a:p>
          <a:p>
            <a:pPr lvl="1"/>
            <a:r>
              <a:rPr lang="en-US" dirty="0"/>
              <a:t> OK, OK | </a:t>
            </a:r>
            <a:r>
              <a:rPr lang="en-US" dirty="0" smtClean="0"/>
              <a:t>CANCEL</a:t>
            </a:r>
          </a:p>
          <a:p>
            <a:pPr lvl="1"/>
            <a:r>
              <a:rPr lang="en-US" dirty="0"/>
              <a:t> YES | NO, YES | NO | </a:t>
            </a:r>
            <a:r>
              <a:rPr lang="en-US" dirty="0" smtClean="0"/>
              <a:t>CANCEL</a:t>
            </a:r>
          </a:p>
          <a:p>
            <a:pPr lvl="1"/>
            <a:r>
              <a:rPr lang="en-US" dirty="0"/>
              <a:t> RETRY | </a:t>
            </a:r>
            <a:r>
              <a:rPr lang="en-US" dirty="0" smtClean="0"/>
              <a:t>CANCEL</a:t>
            </a:r>
          </a:p>
          <a:p>
            <a:pPr lvl="1"/>
            <a:r>
              <a:rPr lang="en-US" dirty="0"/>
              <a:t> ABORT | RETRY | IGNORE</a:t>
            </a:r>
          </a:p>
        </p:txBody>
      </p:sp>
      <p:pic>
        <p:nvPicPr>
          <p:cNvPr id="9" name="Picture Placeholder 8"/>
          <p:cNvPicPr>
            <a:picLocks noGrp="1" noChangeAspect="1"/>
          </p:cNvPicPr>
          <p:nvPr>
            <p:ph type="pic"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3141" y="2540661"/>
            <a:ext cx="3323809" cy="1628571"/>
          </a:xfrm>
        </p:spPr>
      </p:pic>
      <p:sp>
        <p:nvSpPr>
          <p:cNvPr id="8" name="Text Placeholder 7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MessageBox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6A3E3E"/>
                </a:solidFill>
                <a:latin typeface="Consolas" panose="020B0609020204030204" pitchFamily="49" charset="0"/>
              </a:rPr>
              <a:t>box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b="1" dirty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MessageBox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b="1" dirty="0">
                <a:solidFill>
                  <a:srgbClr val="6A3E3E"/>
                </a:solidFill>
                <a:latin typeface="Consolas" panose="020B0609020204030204" pitchFamily="49" charset="0"/>
              </a:rPr>
              <a:t>shell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, SWT.</a:t>
            </a:r>
            <a:r>
              <a:rPr lang="en-US" b="1" i="1" dirty="0">
                <a:solidFill>
                  <a:srgbClr val="0000C0"/>
                </a:solidFill>
                <a:latin typeface="Consolas" panose="020B0609020204030204" pitchFamily="49" charset="0"/>
              </a:rPr>
              <a:t>RETRY</a:t>
            </a:r>
            <a:r>
              <a:rPr lang="en-US" b="1" i="1" dirty="0">
                <a:solidFill>
                  <a:srgbClr val="000000"/>
                </a:solidFill>
                <a:latin typeface="Consolas" panose="020B0609020204030204" pitchFamily="49" charset="0"/>
              </a:rPr>
              <a:t> | SWT.</a:t>
            </a:r>
            <a:r>
              <a:rPr lang="en-US" b="1" i="1" dirty="0">
                <a:solidFill>
                  <a:srgbClr val="0000C0"/>
                </a:solidFill>
                <a:latin typeface="Consolas" panose="020B0609020204030204" pitchFamily="49" charset="0"/>
              </a:rPr>
              <a:t>IGNORE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| SWT.</a:t>
            </a:r>
            <a:r>
              <a:rPr lang="en-US" b="1" i="1" dirty="0">
                <a:solidFill>
                  <a:srgbClr val="0000C0"/>
                </a:solidFill>
                <a:latin typeface="Consolas" panose="020B0609020204030204" pitchFamily="49" charset="0"/>
              </a:rPr>
              <a:t>ABORT</a:t>
            </a:r>
            <a:r>
              <a:rPr lang="en-US" b="1" i="1" dirty="0">
                <a:solidFill>
                  <a:srgbClr val="000000"/>
                </a:solidFill>
                <a:latin typeface="Consolas" panose="020B0609020204030204" pitchFamily="49" charset="0"/>
              </a:rPr>
              <a:t> | SWT.</a:t>
            </a:r>
            <a:r>
              <a:rPr lang="en-US" b="1" i="1" dirty="0">
                <a:solidFill>
                  <a:srgbClr val="0000C0"/>
                </a:solidFill>
                <a:latin typeface="Consolas" panose="020B0609020204030204" pitchFamily="49" charset="0"/>
              </a:rPr>
              <a:t>ICON_QUESTION</a:t>
            </a:r>
            <a:r>
              <a:rPr lang="en-US" b="1" i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box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.setText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2A00FF"/>
                </a:solidFill>
                <a:latin typeface="Consolas" panose="020B0609020204030204" pitchFamily="49" charset="0"/>
              </a:rPr>
              <a:t>"Foxes vs. Dogs"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box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.setMessage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2A00FF"/>
                </a:solidFill>
                <a:latin typeface="Consolas" panose="020B0609020204030204" pitchFamily="49" charset="0"/>
              </a:rPr>
              <a:t>"A quick brown fox jumps over the lazy dog?"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b="1" dirty="0" err="1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6A3E3E"/>
                </a:solidFill>
                <a:latin typeface="Consolas" panose="020B0609020204030204" pitchFamily="49" charset="0"/>
              </a:rPr>
              <a:t>result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b="1" dirty="0" err="1">
                <a:solidFill>
                  <a:srgbClr val="6A3E3E"/>
                </a:solidFill>
                <a:latin typeface="Consolas" panose="020B0609020204030204" pitchFamily="49" charset="0"/>
              </a:rPr>
              <a:t>box</a:t>
            </a:r>
            <a:r>
              <a:rPr lang="en-US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.open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1201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oyatec Slid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yatec Slide Theme" id="{3E9D34F1-0FD1-4682-B490-B7C81ABFFA8A}" vid="{FB866AC4-52C2-456B-908B-EB28E8B2CBF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795</TotalTime>
  <Words>1120</Words>
  <Application>Microsoft Office PowerPoint</Application>
  <PresentationFormat>Widescreen</PresentationFormat>
  <Paragraphs>280</Paragraphs>
  <Slides>23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9" baseType="lpstr">
      <vt:lpstr>Arial</vt:lpstr>
      <vt:lpstr>Calibri</vt:lpstr>
      <vt:lpstr>Consolas</vt:lpstr>
      <vt:lpstr>Times New Roman</vt:lpstr>
      <vt:lpstr>Wingdings</vt:lpstr>
      <vt:lpstr>Soyatec Slide Theme</vt:lpstr>
      <vt:lpstr>Eclipse Plug-in Development</vt:lpstr>
      <vt:lpstr>Contents</vt:lpstr>
      <vt:lpstr>SWT Dialogs</vt:lpstr>
      <vt:lpstr>SWT Dialogs</vt:lpstr>
      <vt:lpstr>SWT Dialogs</vt:lpstr>
      <vt:lpstr>SWT Dialogs</vt:lpstr>
      <vt:lpstr>SWT Dialogs</vt:lpstr>
      <vt:lpstr>SWT Dialogs</vt:lpstr>
      <vt:lpstr>SWT Dialogs</vt:lpstr>
      <vt:lpstr>JFace Dialogs</vt:lpstr>
      <vt:lpstr>JFace Dialogs</vt:lpstr>
      <vt:lpstr>JFace Dialogs</vt:lpstr>
      <vt:lpstr>JFace Dialogs</vt:lpstr>
      <vt:lpstr>JFace Dialogs</vt:lpstr>
      <vt:lpstr>JFace Dialogs</vt:lpstr>
      <vt:lpstr>JFace Dialogs</vt:lpstr>
      <vt:lpstr>JFace Dialogs</vt:lpstr>
      <vt:lpstr>JFace Actions</vt:lpstr>
      <vt:lpstr>JFace Actions</vt:lpstr>
      <vt:lpstr>JFace Actions</vt:lpstr>
      <vt:lpstr>JFace Actions</vt:lpstr>
      <vt:lpstr>Any Questions?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Jin Liu</dc:creator>
  <cp:lastModifiedBy>Jin Liu</cp:lastModifiedBy>
  <cp:revision>124</cp:revision>
  <dcterms:created xsi:type="dcterms:W3CDTF">2015-04-14T08:17:08Z</dcterms:created>
  <dcterms:modified xsi:type="dcterms:W3CDTF">2015-05-11T06:37:18Z</dcterms:modified>
</cp:coreProperties>
</file>